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81" r:id="rId5"/>
    <p:sldId id="280" r:id="rId6"/>
    <p:sldId id="279" r:id="rId7"/>
    <p:sldId id="278" r:id="rId8"/>
    <p:sldId id="277" r:id="rId9"/>
    <p:sldId id="309" r:id="rId10"/>
    <p:sldId id="310" r:id="rId11"/>
    <p:sldId id="308" r:id="rId12"/>
    <p:sldId id="276" r:id="rId13"/>
    <p:sldId id="275" r:id="rId14"/>
    <p:sldId id="274" r:id="rId15"/>
    <p:sldId id="273" r:id="rId16"/>
    <p:sldId id="311" r:id="rId17"/>
    <p:sldId id="272" r:id="rId18"/>
    <p:sldId id="271" r:id="rId19"/>
    <p:sldId id="270" r:id="rId20"/>
    <p:sldId id="269" r:id="rId21"/>
    <p:sldId id="264" r:id="rId22"/>
    <p:sldId id="268" r:id="rId23"/>
    <p:sldId id="267" r:id="rId24"/>
    <p:sldId id="266" r:id="rId25"/>
    <p:sldId id="296" r:id="rId26"/>
    <p:sldId id="295" r:id="rId27"/>
    <p:sldId id="312" r:id="rId28"/>
    <p:sldId id="294" r:id="rId29"/>
    <p:sldId id="293" r:id="rId30"/>
    <p:sldId id="292" r:id="rId31"/>
    <p:sldId id="291" r:id="rId32"/>
    <p:sldId id="313" r:id="rId33"/>
    <p:sldId id="289" r:id="rId34"/>
    <p:sldId id="288" r:id="rId35"/>
    <p:sldId id="314" r:id="rId36"/>
    <p:sldId id="290" r:id="rId37"/>
    <p:sldId id="287" r:id="rId38"/>
    <p:sldId id="286" r:id="rId39"/>
    <p:sldId id="315" r:id="rId40"/>
    <p:sldId id="285" r:id="rId41"/>
    <p:sldId id="284" r:id="rId42"/>
    <p:sldId id="283" r:id="rId43"/>
    <p:sldId id="282" r:id="rId44"/>
    <p:sldId id="263" r:id="rId45"/>
    <p:sldId id="316" r:id="rId46"/>
    <p:sldId id="260" r:id="rId47"/>
    <p:sldId id="265" r:id="rId48"/>
    <p:sldId id="317" r:id="rId49"/>
    <p:sldId id="262" r:id="rId50"/>
    <p:sldId id="298" r:id="rId51"/>
    <p:sldId id="306" r:id="rId52"/>
    <p:sldId id="305" r:id="rId53"/>
    <p:sldId id="318" r:id="rId54"/>
    <p:sldId id="304" r:id="rId55"/>
    <p:sldId id="303" r:id="rId56"/>
    <p:sldId id="319" r:id="rId57"/>
    <p:sldId id="302" r:id="rId58"/>
    <p:sldId id="301" r:id="rId59"/>
    <p:sldId id="300" r:id="rId60"/>
    <p:sldId id="299" r:id="rId61"/>
    <p:sldId id="297" r:id="rId62"/>
    <p:sldId id="261" r:id="rId6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96" d="100"/>
          <a:sy n="96" d="100"/>
        </p:scale>
        <p:origin x="-414"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3C07AD-5AE9-438D-84E1-782A6B7A5FE3}" type="datetimeFigureOut">
              <a:rPr lang="en-US" smtClean="0"/>
              <a:pPr/>
              <a:t>12/19/2020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C07AD-5AE9-438D-84E1-782A6B7A5FE3}" type="datetimeFigureOut">
              <a:rPr lang="en-US" smtClean="0"/>
              <a:pPr/>
              <a:t>12/19/2020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C07AD-5AE9-438D-84E1-782A6B7A5FE3}" type="datetimeFigureOut">
              <a:rPr lang="en-US" smtClean="0"/>
              <a:pPr/>
              <a:t>12/19/2020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C07AD-5AE9-438D-84E1-782A6B7A5FE3}" type="datetimeFigureOut">
              <a:rPr lang="en-US" smtClean="0"/>
              <a:pPr/>
              <a:t>12/19/2020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3C07AD-5AE9-438D-84E1-782A6B7A5FE3}" type="datetimeFigureOut">
              <a:rPr lang="en-US" smtClean="0"/>
              <a:pPr/>
              <a:t>12/19/2020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3C07AD-5AE9-438D-84E1-782A6B7A5FE3}" type="datetimeFigureOut">
              <a:rPr lang="en-US" smtClean="0"/>
              <a:pPr/>
              <a:t>12/19/2020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3C07AD-5AE9-438D-84E1-782A6B7A5FE3}" type="datetimeFigureOut">
              <a:rPr lang="en-US" smtClean="0"/>
              <a:pPr/>
              <a:t>12/19/2020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3C07AD-5AE9-438D-84E1-782A6B7A5FE3}" type="datetimeFigureOut">
              <a:rPr lang="en-US" smtClean="0"/>
              <a:pPr/>
              <a:t>12/19/2020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3C07AD-5AE9-438D-84E1-782A6B7A5FE3}" type="datetimeFigureOut">
              <a:rPr lang="en-US" smtClean="0"/>
              <a:pPr/>
              <a:t>12/19/2020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3C07AD-5AE9-438D-84E1-782A6B7A5FE3}" type="datetimeFigureOut">
              <a:rPr lang="en-US" smtClean="0"/>
              <a:pPr/>
              <a:t>12/19/2020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3C07AD-5AE9-438D-84E1-782A6B7A5FE3}" type="datetimeFigureOut">
              <a:rPr lang="en-US" smtClean="0"/>
              <a:pPr/>
              <a:t>12/19/2020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C07AD-5AE9-438D-84E1-782A6B7A5FE3}" type="datetimeFigureOut">
              <a:rPr lang="en-US" smtClean="0"/>
              <a:pPr/>
              <a:t>12/19/2020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8117D0-ED87-4D39-8B67-F81975B1E1E4}"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5" name="Rectangle 1"/>
          <p:cNvSpPr>
            <a:spLocks noChangeArrowheads="1"/>
          </p:cNvSpPr>
          <p:nvPr/>
        </p:nvSpPr>
        <p:spPr bwMode="auto">
          <a:xfrm>
            <a:off x="304800" y="228600"/>
            <a:ext cx="8077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strike="noStrike" cap="all" normalizeH="0" baseline="0" dirty="0" smtClean="0">
                <a:ln/>
                <a:solidFill>
                  <a:srgbClr val="0070C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ea typeface="Times New Roman" pitchFamily="18" charset="0"/>
                <a:cs typeface="Times New Roman" pitchFamily="18" charset="0"/>
              </a:rPr>
              <a:t>US04CMIC22</a:t>
            </a:r>
            <a:r>
              <a:rPr lang="en-US" sz="2800" b="1" cap="all" dirty="0" smtClean="0">
                <a:ln/>
                <a:solidFill>
                  <a:srgbClr val="0070C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strike="noStrike" cap="all" normalizeH="0" baseline="0" dirty="0" smtClean="0">
                <a:ln/>
                <a:solidFill>
                  <a:srgbClr val="0070C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ea typeface="Times New Roman" pitchFamily="18" charset="0"/>
                <a:cs typeface="Times New Roman" pitchFamily="18" charset="0"/>
              </a:rPr>
              <a:t>Environmental Microbiology</a:t>
            </a:r>
            <a:endParaRPr kumimoji="0" lang="en-US" sz="3600" b="1" i="0" strike="noStrike" cap="all" normalizeH="0" baseline="0" dirty="0" smtClean="0">
              <a:ln/>
              <a:solidFill>
                <a:srgbClr val="0070C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cs typeface="Arial" pitchFamily="34" charset="0"/>
            </a:endParaRPr>
          </a:p>
        </p:txBody>
      </p:sp>
      <p:sp>
        <p:nvSpPr>
          <p:cNvPr id="1026" name="Rectangle 2"/>
          <p:cNvSpPr>
            <a:spLocks noChangeArrowheads="1"/>
          </p:cNvSpPr>
          <p:nvPr/>
        </p:nvSpPr>
        <p:spPr bwMode="auto">
          <a:xfrm>
            <a:off x="304800" y="1371600"/>
            <a:ext cx="8534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en-US" sz="2400" b="1" i="0" u="none" strike="noStrike" cap="none" normalizeH="0" baseline="0" dirty="0" smtClean="0">
                <a:ln>
                  <a:noFill/>
                </a:ln>
                <a:solidFill>
                  <a:schemeClr val="bg1"/>
                </a:solidFill>
                <a:effectLst/>
                <a:latin typeface="+mj-lt"/>
                <a:ea typeface="Times New Roman" pitchFamily="18" charset="0"/>
                <a:cs typeface="Times New Roman" pitchFamily="18" charset="0"/>
              </a:rPr>
              <a:t>UNIT-3</a:t>
            </a:r>
            <a:r>
              <a:rPr kumimoji="0" lang="en-US" sz="2400" b="0" i="0" u="none" strike="noStrike" cap="none" normalizeH="0" baseline="0" dirty="0" smtClean="0">
                <a:ln>
                  <a:noFill/>
                </a:ln>
                <a:solidFill>
                  <a:schemeClr val="bg1"/>
                </a:solidFill>
                <a:effectLst/>
                <a:latin typeface="+mj-lt"/>
                <a:ea typeface="Times New Roman" pitchFamily="18" charset="0"/>
                <a:cs typeface="Times New Roman" pitchFamily="18" charset="0"/>
              </a:rPr>
              <a:t>: </a:t>
            </a:r>
            <a:r>
              <a:rPr kumimoji="0" lang="en-US" sz="2400" b="1" i="0" u="none" strike="noStrike" cap="none" normalizeH="0" baseline="0" dirty="0" smtClean="0">
                <a:ln>
                  <a:noFill/>
                </a:ln>
                <a:solidFill>
                  <a:schemeClr val="bg1"/>
                </a:solidFill>
                <a:effectLst/>
                <a:latin typeface="+mj-lt"/>
                <a:ea typeface="Times New Roman" pitchFamily="18" charset="0"/>
                <a:cs typeface="Times New Roman" pitchFamily="18" charset="0"/>
              </a:rPr>
              <a:t>Water Microbiology</a:t>
            </a:r>
            <a:endParaRPr kumimoji="0" lang="en-US" sz="2400" b="0" i="0" u="none" strike="noStrike" cap="none" normalizeH="0" baseline="0" dirty="0" smtClean="0">
              <a:ln>
                <a:noFill/>
              </a:ln>
              <a:solidFill>
                <a:schemeClr val="bg1"/>
              </a:solidFill>
              <a:effectLst/>
              <a:latin typeface="+mj-lt"/>
              <a:cs typeface="Arial" pitchFamily="34" charset="0"/>
            </a:endParaRPr>
          </a:p>
          <a:p>
            <a:pPr eaLnBrk="0" fontAlgn="base" hangingPunct="0">
              <a:spcBef>
                <a:spcPct val="0"/>
              </a:spcBef>
              <a:spcAft>
                <a:spcPct val="0"/>
              </a:spcAft>
              <a:buFont typeface="Arial" pitchFamily="34" charset="0"/>
              <a:buChar char="•"/>
            </a:pPr>
            <a:r>
              <a:rPr lang="en-US" sz="2400" dirty="0" smtClean="0">
                <a:solidFill>
                  <a:schemeClr val="bg1"/>
                </a:solidFill>
                <a:latin typeface="+mj-lt"/>
                <a:ea typeface="Times New Roman" pitchFamily="18" charset="0"/>
                <a:cs typeface="Times New Roman" pitchFamily="18" charset="0"/>
              </a:rPr>
              <a:t> Types of natural Waters - </a:t>
            </a:r>
            <a:r>
              <a:rPr lang="pt-BR" sz="2400" b="1" dirty="0" smtClean="0">
                <a:solidFill>
                  <a:srgbClr val="C00000"/>
                </a:solidFill>
                <a:latin typeface="+mj-lt"/>
                <a:ea typeface="Times New Roman" pitchFamily="18" charset="0"/>
                <a:cs typeface="Times New Roman" pitchFamily="18" charset="0"/>
              </a:rPr>
              <a:t>Powar &amp; Daginawala :Page no.:20-21</a:t>
            </a:r>
            <a:endParaRPr lang="en-US" sz="2400" b="1" dirty="0" smtClean="0">
              <a:solidFill>
                <a:srgbClr val="C00000"/>
              </a:solidFill>
              <a:latin typeface="+mj-lt"/>
              <a:ea typeface="Times New Roman" pitchFamily="18" charset="0"/>
              <a:cs typeface="Times New Roman" pitchFamily="18" charset="0"/>
            </a:endParaRPr>
          </a:p>
          <a:p>
            <a:pPr eaLnBrk="0" fontAlgn="base" hangingPunct="0">
              <a:spcBef>
                <a:spcPct val="0"/>
              </a:spcBef>
              <a:spcAft>
                <a:spcPct val="0"/>
              </a:spcAft>
              <a:buFont typeface="Arial" pitchFamily="34" charset="0"/>
              <a:buChar char="•"/>
            </a:pPr>
            <a:r>
              <a:rPr lang="en-US" sz="2400" dirty="0" smtClean="0">
                <a:solidFill>
                  <a:schemeClr val="bg1"/>
                </a:solidFill>
                <a:latin typeface="+mj-lt"/>
                <a:ea typeface="Times New Roman" pitchFamily="18" charset="0"/>
                <a:cs typeface="Times New Roman" pitchFamily="18" charset="0"/>
              </a:rPr>
              <a:t> Nuisance microbes in water - </a:t>
            </a:r>
            <a:r>
              <a:rPr lang="en-US" sz="2400" b="1" dirty="0" smtClean="0">
                <a:solidFill>
                  <a:srgbClr val="C00000"/>
                </a:solidFill>
                <a:latin typeface="+mj-lt"/>
                <a:ea typeface="Times New Roman" pitchFamily="18" charset="0"/>
                <a:cs typeface="Times New Roman" pitchFamily="18" charset="0"/>
              </a:rPr>
              <a:t>Pelczar 5th  edition :Page no.: 601  </a:t>
            </a:r>
          </a:p>
          <a:p>
            <a:pPr eaLnBrk="0" fontAlgn="base" hangingPunct="0">
              <a:spcBef>
                <a:spcPct val="0"/>
              </a:spcBef>
              <a:spcAft>
                <a:spcPct val="0"/>
              </a:spcAft>
              <a:buFont typeface="Arial" pitchFamily="34" charset="0"/>
              <a:buChar char="•"/>
            </a:pPr>
            <a:r>
              <a:rPr lang="en-US" sz="2400" dirty="0" smtClean="0">
                <a:solidFill>
                  <a:schemeClr val="bg1"/>
                </a:solidFill>
                <a:latin typeface="+mj-lt"/>
                <a:ea typeface="Times New Roman" pitchFamily="18" charset="0"/>
                <a:cs typeface="Times New Roman" pitchFamily="18" charset="0"/>
              </a:rPr>
              <a:t> Bacteriological Examination of Domestic water : presumptive   </a:t>
            </a:r>
          </a:p>
          <a:p>
            <a:pPr eaLnBrk="0" fontAlgn="base" hangingPunct="0">
              <a:spcBef>
                <a:spcPct val="0"/>
              </a:spcBef>
              <a:spcAft>
                <a:spcPct val="0"/>
              </a:spcAft>
            </a:pPr>
            <a:r>
              <a:rPr lang="en-US" sz="2400" dirty="0" smtClean="0">
                <a:solidFill>
                  <a:schemeClr val="bg1"/>
                </a:solidFill>
                <a:latin typeface="+mj-lt"/>
                <a:ea typeface="Times New Roman" pitchFamily="18" charset="0"/>
                <a:cs typeface="Times New Roman" pitchFamily="18" charset="0"/>
              </a:rPr>
              <a:t>   test, confirmed and completed tests for faecal coliforms, </a:t>
            </a:r>
          </a:p>
          <a:p>
            <a:pPr eaLnBrk="0" fontAlgn="base" hangingPunct="0">
              <a:spcBef>
                <a:spcPct val="0"/>
              </a:spcBef>
              <a:spcAft>
                <a:spcPct val="0"/>
              </a:spcAft>
            </a:pPr>
            <a:r>
              <a:rPr lang="en-US" sz="2400" dirty="0" smtClean="0">
                <a:solidFill>
                  <a:schemeClr val="bg1"/>
                </a:solidFill>
                <a:latin typeface="+mj-lt"/>
                <a:ea typeface="Times New Roman" pitchFamily="18" charset="0"/>
                <a:cs typeface="Times New Roman" pitchFamily="18" charset="0"/>
              </a:rPr>
              <a:t>   IMViC test, Membrane filter technique.   </a:t>
            </a:r>
          </a:p>
          <a:p>
            <a:pPr eaLnBrk="0" fontAlgn="base" hangingPunct="0">
              <a:spcBef>
                <a:spcPct val="0"/>
              </a:spcBef>
              <a:spcAft>
                <a:spcPct val="0"/>
              </a:spcAft>
            </a:pPr>
            <a:r>
              <a:rPr lang="en-US" sz="2400" dirty="0" smtClean="0">
                <a:solidFill>
                  <a:schemeClr val="bg1"/>
                </a:solidFill>
                <a:latin typeface="+mj-lt"/>
                <a:ea typeface="Times New Roman" pitchFamily="18" charset="0"/>
                <a:cs typeface="Times New Roman" pitchFamily="18" charset="0"/>
              </a:rPr>
              <a:t>   </a:t>
            </a:r>
            <a:r>
              <a:rPr lang="en-US" sz="2400" b="1" dirty="0" smtClean="0">
                <a:solidFill>
                  <a:srgbClr val="C00000"/>
                </a:solidFill>
                <a:latin typeface="+mj-lt"/>
                <a:ea typeface="Times New Roman" pitchFamily="18" charset="0"/>
                <a:cs typeface="Times New Roman" pitchFamily="18" charset="0"/>
              </a:rPr>
              <a:t>Powar &amp; Daginawala : Page no.:22-26 </a:t>
            </a:r>
          </a:p>
          <a:p>
            <a:pPr eaLnBrk="0" fontAlgn="base" hangingPunct="0">
              <a:spcBef>
                <a:spcPct val="0"/>
              </a:spcBef>
              <a:spcAft>
                <a:spcPct val="0"/>
              </a:spcAft>
            </a:pPr>
            <a:r>
              <a:rPr lang="en-US" sz="2400" b="1" dirty="0" smtClean="0">
                <a:solidFill>
                  <a:srgbClr val="C00000"/>
                </a:solidFill>
                <a:latin typeface="+mj-lt"/>
                <a:ea typeface="Times New Roman" pitchFamily="18" charset="0"/>
                <a:cs typeface="Times New Roman" pitchFamily="18" charset="0"/>
              </a:rPr>
              <a:t>   (for presumptive test refer Pelczar 5th  edition:598 chart only )   </a:t>
            </a:r>
          </a:p>
          <a:p>
            <a:pPr eaLnBrk="0" fontAlgn="base" hangingPunct="0">
              <a:spcBef>
                <a:spcPct val="0"/>
              </a:spcBef>
              <a:spcAft>
                <a:spcPct val="0"/>
              </a:spcAft>
            </a:pPr>
            <a:r>
              <a:rPr lang="en-US" sz="2400" dirty="0" smtClean="0">
                <a:solidFill>
                  <a:schemeClr val="bg1"/>
                </a:solidFill>
                <a:latin typeface="+mj-lt"/>
                <a:ea typeface="Times New Roman" pitchFamily="18" charset="0"/>
                <a:cs typeface="Times New Roman" pitchFamily="18" charset="0"/>
              </a:rPr>
              <a:t>   </a:t>
            </a:r>
            <a:r>
              <a:rPr lang="en-US" sz="2400" dirty="0" smtClean="0">
                <a:solidFill>
                  <a:schemeClr val="bg1"/>
                </a:solidFill>
                <a:ea typeface="Times New Roman" pitchFamily="18" charset="0"/>
                <a:cs typeface="Times New Roman" pitchFamily="18" charset="0"/>
              </a:rPr>
              <a:t>MPN test :</a:t>
            </a:r>
          </a:p>
          <a:p>
            <a:pPr eaLnBrk="0" fontAlgn="base" hangingPunct="0">
              <a:spcBef>
                <a:spcPct val="0"/>
              </a:spcBef>
              <a:spcAft>
                <a:spcPct val="0"/>
              </a:spcAft>
            </a:pPr>
            <a:r>
              <a:rPr lang="en-US" sz="2400" dirty="0" smtClean="0">
                <a:solidFill>
                  <a:schemeClr val="bg1"/>
                </a:solidFill>
                <a:ea typeface="Times New Roman" pitchFamily="18" charset="0"/>
                <a:cs typeface="Times New Roman" pitchFamily="18" charset="0"/>
              </a:rPr>
              <a:t>   </a:t>
            </a:r>
            <a:r>
              <a:rPr lang="en-US" sz="2400" b="1" dirty="0" smtClean="0">
                <a:solidFill>
                  <a:srgbClr val="C00000"/>
                </a:solidFill>
                <a:latin typeface="+mj-lt"/>
                <a:ea typeface="Times New Roman" pitchFamily="18" charset="0"/>
                <a:cs typeface="Times New Roman" pitchFamily="18" charset="0"/>
              </a:rPr>
              <a:t>For MPN test Experimental microbiology Vol-1 by Rakesh Patel:  </a:t>
            </a:r>
          </a:p>
          <a:p>
            <a:pPr eaLnBrk="0" fontAlgn="base" hangingPunct="0">
              <a:spcBef>
                <a:spcPct val="0"/>
              </a:spcBef>
              <a:spcAft>
                <a:spcPct val="0"/>
              </a:spcAft>
            </a:pPr>
            <a:r>
              <a:rPr lang="en-US" sz="2400" b="1" dirty="0" smtClean="0">
                <a:solidFill>
                  <a:srgbClr val="C00000"/>
                </a:solidFill>
                <a:latin typeface="+mj-lt"/>
                <a:ea typeface="Times New Roman" pitchFamily="18" charset="0"/>
                <a:cs typeface="Times New Roman" pitchFamily="18" charset="0"/>
              </a:rPr>
              <a:t>   Page no.: 184-185</a:t>
            </a:r>
          </a:p>
          <a:p>
            <a:pPr eaLnBrk="0" fontAlgn="base" hangingPunct="0">
              <a:spcBef>
                <a:spcPct val="0"/>
              </a:spcBef>
              <a:spcAft>
                <a:spcPct val="0"/>
              </a:spcAft>
              <a:buFont typeface="Arial" pitchFamily="34" charset="0"/>
              <a:buChar char="•"/>
            </a:pPr>
            <a:r>
              <a:rPr lang="en-US" sz="2400" dirty="0" smtClean="0">
                <a:solidFill>
                  <a:schemeClr val="bg1"/>
                </a:solidFill>
                <a:latin typeface="+mj-lt"/>
                <a:ea typeface="Times New Roman" pitchFamily="18" charset="0"/>
                <a:cs typeface="Times New Roman" pitchFamily="18" charset="0"/>
              </a:rPr>
              <a:t> Purification of Water : Sedimentation, Filtration &amp; Disinfection</a:t>
            </a:r>
          </a:p>
          <a:p>
            <a:pPr eaLnBrk="0" fontAlgn="base" hangingPunct="0">
              <a:spcBef>
                <a:spcPct val="0"/>
              </a:spcBef>
              <a:spcAft>
                <a:spcPct val="0"/>
              </a:spcAft>
            </a:pPr>
            <a:r>
              <a:rPr lang="en-US" sz="2400" dirty="0" smtClean="0">
                <a:solidFill>
                  <a:schemeClr val="bg1"/>
                </a:solidFill>
                <a:latin typeface="+mj-lt"/>
                <a:ea typeface="Times New Roman" pitchFamily="18" charset="0"/>
                <a:cs typeface="Times New Roman" pitchFamily="18" charset="0"/>
              </a:rPr>
              <a:t>   - </a:t>
            </a:r>
            <a:r>
              <a:rPr lang="en-US" sz="2400" b="1" dirty="0" smtClean="0">
                <a:solidFill>
                  <a:srgbClr val="C00000"/>
                </a:solidFill>
                <a:latin typeface="+mj-lt"/>
                <a:ea typeface="Times New Roman" pitchFamily="18" charset="0"/>
                <a:cs typeface="Times New Roman" pitchFamily="18" charset="0"/>
              </a:rPr>
              <a:t>Powar &amp; Daginawala :Page no.:26-29</a:t>
            </a:r>
          </a:p>
          <a:p>
            <a:pPr eaLnBrk="0" fontAlgn="base" hangingPunct="0">
              <a:spcBef>
                <a:spcPct val="0"/>
              </a:spcBef>
              <a:spcAft>
                <a:spcPct val="0"/>
              </a:spcAft>
              <a:buFont typeface="Arial" pitchFamily="34" charset="0"/>
              <a:buChar char="•"/>
            </a:pPr>
            <a:r>
              <a:rPr lang="en-US" sz="2400" dirty="0" smtClean="0">
                <a:solidFill>
                  <a:schemeClr val="bg1"/>
                </a:solidFill>
                <a:latin typeface="+mj-lt"/>
                <a:ea typeface="Times New Roman" pitchFamily="18" charset="0"/>
                <a:cs typeface="Times New Roman" pitchFamily="18" charset="0"/>
              </a:rPr>
              <a:t> Water borne Diseases – </a:t>
            </a:r>
            <a:r>
              <a:rPr lang="en-US" sz="2400" b="1" dirty="0" smtClean="0">
                <a:solidFill>
                  <a:srgbClr val="C00000"/>
                </a:solidFill>
                <a:latin typeface="+mj-lt"/>
                <a:ea typeface="Times New Roman" pitchFamily="18" charset="0"/>
                <a:cs typeface="Times New Roman" pitchFamily="18" charset="0"/>
              </a:rPr>
              <a:t>Powar &amp; Daginawala :23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76200"/>
            <a:ext cx="8534400" cy="6740307"/>
          </a:xfrm>
          <a:prstGeom prst="rect">
            <a:avLst/>
          </a:prstGeom>
        </p:spPr>
        <p:txBody>
          <a:bodyPr wrap="square">
            <a:spAutoFit/>
          </a:bodyPr>
          <a:lstStyle/>
          <a:p>
            <a:r>
              <a:rPr lang="en-US" sz="2400" b="1" dirty="0" smtClean="0">
                <a:solidFill>
                  <a:srgbClr val="C00000"/>
                </a:solidFill>
                <a:ea typeface="Times New Roman" pitchFamily="18" charset="0"/>
                <a:cs typeface="Times New Roman" pitchFamily="18" charset="0"/>
              </a:rPr>
              <a:t>Sulfur Bacteria</a:t>
            </a:r>
          </a:p>
          <a:p>
            <a:r>
              <a:rPr lang="en-US" sz="2400" dirty="0" smtClean="0">
                <a:solidFill>
                  <a:schemeClr val="bg1"/>
                </a:solidFill>
                <a:ea typeface="Times New Roman" pitchFamily="18" charset="0"/>
                <a:cs typeface="Times New Roman" pitchFamily="18" charset="0"/>
              </a:rPr>
              <a:t> Some of the sulfur bacteria are capable of producing and </a:t>
            </a:r>
          </a:p>
          <a:p>
            <a:r>
              <a:rPr lang="en-US" sz="2400" dirty="0" smtClean="0">
                <a:solidFill>
                  <a:schemeClr val="bg1"/>
                </a:solidFill>
                <a:ea typeface="Times New Roman" pitchFamily="18" charset="0"/>
                <a:cs typeface="Times New Roman" pitchFamily="18" charset="0"/>
              </a:rPr>
              <a:t> tolerating extreme acidity, Organisms of the genus </a:t>
            </a:r>
            <a:r>
              <a:rPr lang="en-US" sz="2400" i="1" dirty="0" smtClean="0">
                <a:solidFill>
                  <a:schemeClr val="bg1"/>
                </a:solidFill>
                <a:ea typeface="Times New Roman" pitchFamily="18" charset="0"/>
                <a:cs typeface="Times New Roman" pitchFamily="18" charset="0"/>
              </a:rPr>
              <a:t>Thiobacillus</a:t>
            </a:r>
            <a:r>
              <a:rPr lang="en-US" sz="2400" dirty="0" smtClean="0">
                <a:solidFill>
                  <a:schemeClr val="bg1"/>
                </a:solidFill>
                <a:ea typeface="Times New Roman" pitchFamily="18" charset="0"/>
                <a:cs typeface="Times New Roman" pitchFamily="18" charset="0"/>
              </a:rPr>
              <a:t> </a:t>
            </a:r>
          </a:p>
          <a:p>
            <a:r>
              <a:rPr lang="en-US" sz="2400" dirty="0" smtClean="0">
                <a:solidFill>
                  <a:schemeClr val="bg1"/>
                </a:solidFill>
                <a:ea typeface="Times New Roman" pitchFamily="18" charset="0"/>
                <a:cs typeface="Times New Roman" pitchFamily="18" charset="0"/>
              </a:rPr>
              <a:t> oxidize elemental sulfur to sulfuric acid and can produce an acidity </a:t>
            </a:r>
          </a:p>
          <a:p>
            <a:r>
              <a:rPr lang="en-US" sz="2400" dirty="0" smtClean="0">
                <a:solidFill>
                  <a:schemeClr val="bg1"/>
                </a:solidFill>
                <a:ea typeface="Times New Roman" pitchFamily="18" charset="0"/>
                <a:cs typeface="Times New Roman" pitchFamily="18" charset="0"/>
              </a:rPr>
              <a:t> in the range of pH 1; thus they may be responsible for the </a:t>
            </a:r>
          </a:p>
          <a:p>
            <a:r>
              <a:rPr lang="en-US" sz="2400" dirty="0" smtClean="0">
                <a:solidFill>
                  <a:schemeClr val="bg1"/>
                </a:solidFill>
                <a:ea typeface="Times New Roman" pitchFamily="18" charset="0"/>
                <a:cs typeface="Times New Roman" pitchFamily="18" charset="0"/>
              </a:rPr>
              <a:t> corrosion of pipes. </a:t>
            </a:r>
            <a:r>
              <a:rPr lang="en-US" sz="2400" i="1" dirty="0" smtClean="0">
                <a:solidFill>
                  <a:schemeClr val="bg1"/>
                </a:solidFill>
                <a:ea typeface="Times New Roman" pitchFamily="18" charset="0"/>
                <a:cs typeface="Times New Roman" pitchFamily="18" charset="0"/>
              </a:rPr>
              <a:t>Desulfovibrio desulfuricans</a:t>
            </a:r>
            <a:r>
              <a:rPr lang="en-US" sz="2400" dirty="0" smtClean="0">
                <a:solidFill>
                  <a:schemeClr val="bg1"/>
                </a:solidFill>
                <a:ea typeface="Times New Roman" pitchFamily="18" charset="0"/>
                <a:cs typeface="Times New Roman" pitchFamily="18" charset="0"/>
              </a:rPr>
              <a:t> reduces sulfates and </a:t>
            </a:r>
          </a:p>
          <a:p>
            <a:r>
              <a:rPr lang="en-US" sz="2400" dirty="0" smtClean="0">
                <a:solidFill>
                  <a:schemeClr val="bg1"/>
                </a:solidFill>
                <a:ea typeface="Times New Roman" pitchFamily="18" charset="0"/>
                <a:cs typeface="Times New Roman" pitchFamily="18" charset="0"/>
              </a:rPr>
              <a:t> other sulfur compounds to hydrogen sulfide.</a:t>
            </a:r>
          </a:p>
          <a:p>
            <a:r>
              <a:rPr lang="en-US" sz="2400" b="1" dirty="0" smtClean="0">
                <a:solidFill>
                  <a:srgbClr val="C00000"/>
                </a:solidFill>
                <a:ea typeface="Times New Roman" pitchFamily="18" charset="0"/>
                <a:cs typeface="Times New Roman" pitchFamily="18" charset="0"/>
              </a:rPr>
              <a:t>Algae</a:t>
            </a:r>
          </a:p>
          <a:p>
            <a:r>
              <a:rPr lang="en-US" sz="2400" dirty="0" smtClean="0">
                <a:solidFill>
                  <a:schemeClr val="bg1"/>
                </a:solidFill>
                <a:ea typeface="Times New Roman" pitchFamily="18" charset="0"/>
                <a:cs typeface="Times New Roman" pitchFamily="18" charset="0"/>
              </a:rPr>
              <a:t> When water is exposed to sunlight, algal growth often results; the </a:t>
            </a:r>
          </a:p>
          <a:p>
            <a:r>
              <a:rPr lang="en-US" sz="2400" dirty="0" smtClean="0">
                <a:solidFill>
                  <a:schemeClr val="bg1"/>
                </a:solidFill>
                <a:ea typeface="Times New Roman" pitchFamily="18" charset="0"/>
                <a:cs typeface="Times New Roman" pitchFamily="18" charset="0"/>
              </a:rPr>
              <a:t> occurrence of algae in water is much like the growth of weeds in a </a:t>
            </a:r>
          </a:p>
          <a:p>
            <a:r>
              <a:rPr lang="en-US" sz="2400" dirty="0" smtClean="0">
                <a:solidFill>
                  <a:schemeClr val="bg1"/>
                </a:solidFill>
                <a:ea typeface="Times New Roman" pitchFamily="18" charset="0"/>
                <a:cs typeface="Times New Roman" pitchFamily="18" charset="0"/>
              </a:rPr>
              <a:t> garden. Algae are present in all natural aquatic environments. </a:t>
            </a:r>
          </a:p>
          <a:p>
            <a:r>
              <a:rPr lang="en-US" sz="2400" dirty="0" smtClean="0">
                <a:solidFill>
                  <a:schemeClr val="bg1"/>
                </a:solidFill>
                <a:ea typeface="Times New Roman" pitchFamily="18" charset="0"/>
                <a:cs typeface="Times New Roman" pitchFamily="18" charset="0"/>
              </a:rPr>
              <a:t> Their nuisance characteristics involve production of turbidity, </a:t>
            </a:r>
          </a:p>
          <a:p>
            <a:r>
              <a:rPr lang="en-US" sz="2400" dirty="0" smtClean="0">
                <a:solidFill>
                  <a:schemeClr val="bg1"/>
                </a:solidFill>
                <a:ea typeface="Times New Roman" pitchFamily="18" charset="0"/>
                <a:cs typeface="Times New Roman" pitchFamily="18" charset="0"/>
              </a:rPr>
              <a:t> discoloration, odor, and taste in water. Algae are frequently the </a:t>
            </a:r>
          </a:p>
          <a:p>
            <a:r>
              <a:rPr lang="en-US" sz="2400" dirty="0" smtClean="0">
                <a:solidFill>
                  <a:schemeClr val="bg1"/>
                </a:solidFill>
                <a:ea typeface="Times New Roman" pitchFamily="18" charset="0"/>
                <a:cs typeface="Times New Roman" pitchFamily="18" charset="0"/>
              </a:rPr>
              <a:t> primary cause for the clogging of filters during water purification. </a:t>
            </a:r>
          </a:p>
          <a:p>
            <a:r>
              <a:rPr lang="en-US" sz="2400" dirty="0" smtClean="0">
                <a:solidFill>
                  <a:schemeClr val="bg1"/>
                </a:solidFill>
                <a:ea typeface="Times New Roman" pitchFamily="18" charset="0"/>
                <a:cs typeface="Times New Roman" pitchFamily="18" charset="0"/>
              </a:rPr>
              <a:t> The diatoms are the most important in this respect, although </a:t>
            </a:r>
          </a:p>
          <a:p>
            <a:r>
              <a:rPr lang="en-US" sz="2400" dirty="0" smtClean="0">
                <a:solidFill>
                  <a:schemeClr val="bg1"/>
                </a:solidFill>
                <a:ea typeface="Times New Roman" pitchFamily="18" charset="0"/>
                <a:cs typeface="Times New Roman" pitchFamily="18" charset="0"/>
              </a:rPr>
              <a:t> green and yellow algae are also involved. </a:t>
            </a:r>
            <a:r>
              <a:rPr lang="en-US" sz="2400" dirty="0" smtClean="0">
                <a:solidFill>
                  <a:prstClr val="black"/>
                </a:solidFill>
                <a:ea typeface="Times New Roman" pitchFamily="18" charset="0"/>
                <a:cs typeface="Times New Roman" pitchFamily="18" charset="0"/>
              </a:rPr>
              <a:t>Aside from these </a:t>
            </a:r>
          </a:p>
          <a:p>
            <a:r>
              <a:rPr lang="en-US" sz="2400" dirty="0" smtClean="0">
                <a:solidFill>
                  <a:prstClr val="black"/>
                </a:solidFill>
                <a:ea typeface="Times New Roman" pitchFamily="18" charset="0"/>
                <a:cs typeface="Times New Roman" pitchFamily="18" charset="0"/>
              </a:rPr>
              <a:t> nuisance characteristics, some algae are capable of producing </a:t>
            </a:r>
          </a:p>
          <a:p>
            <a:r>
              <a:rPr lang="en-US" sz="2400" dirty="0" smtClean="0">
                <a:solidFill>
                  <a:prstClr val="black"/>
                </a:solidFill>
                <a:ea typeface="Times New Roman" pitchFamily="18" charset="0"/>
                <a:cs typeface="Times New Roman" pitchFamily="18" charset="0"/>
              </a:rPr>
              <a:t> substances toxic to humans and animals.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6" name="Rectangle 5"/>
          <p:cNvSpPr/>
          <p:nvPr/>
        </p:nvSpPr>
        <p:spPr>
          <a:xfrm>
            <a:off x="304800" y="152400"/>
            <a:ext cx="8534400" cy="7017306"/>
          </a:xfrm>
          <a:prstGeom prst="rect">
            <a:avLst/>
          </a:prstGeom>
        </p:spPr>
        <p:txBody>
          <a:bodyPr wrap="square">
            <a:spAutoFit/>
          </a:bodyPr>
          <a:lstStyle/>
          <a:p>
            <a:r>
              <a:rPr lang="en-US" sz="2400" b="1" dirty="0" smtClean="0">
                <a:solidFill>
                  <a:srgbClr val="C00000"/>
                </a:solidFill>
                <a:cs typeface="Times New Roman" pitchFamily="18" charset="0"/>
              </a:rPr>
              <a:t>Viruses</a:t>
            </a:r>
          </a:p>
          <a:p>
            <a:r>
              <a:rPr lang="en-US" sz="2400" dirty="0" smtClean="0">
                <a:solidFill>
                  <a:schemeClr val="bg1"/>
                </a:solidFill>
                <a:cs typeface="Times New Roman" pitchFamily="18" charset="0"/>
              </a:rPr>
              <a:t> Many viruses are known to be excreted from humans through the </a:t>
            </a:r>
          </a:p>
          <a:p>
            <a:r>
              <a:rPr lang="en-US" sz="2400" dirty="0" smtClean="0">
                <a:solidFill>
                  <a:schemeClr val="bg1"/>
                </a:solidFill>
                <a:cs typeface="Times New Roman" pitchFamily="18" charset="0"/>
              </a:rPr>
              <a:t> intestinal tract, and these may find their way via sewage into </a:t>
            </a:r>
          </a:p>
          <a:p>
            <a:r>
              <a:rPr lang="en-US" sz="2400" dirty="0" smtClean="0">
                <a:solidFill>
                  <a:schemeClr val="bg1"/>
                </a:solidFill>
                <a:cs typeface="Times New Roman" pitchFamily="18" charset="0"/>
              </a:rPr>
              <a:t> sources of drinking water. The enteroviruses are the ones most </a:t>
            </a:r>
          </a:p>
          <a:p>
            <a:r>
              <a:rPr lang="en-US" sz="2400" dirty="0" smtClean="0">
                <a:solidFill>
                  <a:schemeClr val="bg1"/>
                </a:solidFill>
                <a:cs typeface="Times New Roman" pitchFamily="18" charset="0"/>
              </a:rPr>
              <a:t> commonly found in sewage; they include the polio, coxsackie, and </a:t>
            </a:r>
          </a:p>
          <a:p>
            <a:r>
              <a:rPr lang="en-US" sz="2400" dirty="0" smtClean="0">
                <a:solidFill>
                  <a:schemeClr val="bg1"/>
                </a:solidFill>
                <a:cs typeface="Times New Roman" pitchFamily="18" charset="0"/>
              </a:rPr>
              <a:t> echo viruses. The virus that causes infectious hepatitis has been </a:t>
            </a:r>
          </a:p>
          <a:p>
            <a:r>
              <a:rPr lang="en-US" sz="2400" dirty="0" smtClean="0">
                <a:solidFill>
                  <a:schemeClr val="bg1"/>
                </a:solidFill>
                <a:cs typeface="Times New Roman" pitchFamily="18" charset="0"/>
              </a:rPr>
              <a:t> isolated from polluted water and shellfish; occurrence of this </a:t>
            </a:r>
          </a:p>
          <a:p>
            <a:r>
              <a:rPr lang="en-US" sz="2400" dirty="0" smtClean="0">
                <a:solidFill>
                  <a:schemeClr val="bg1"/>
                </a:solidFill>
                <a:cs typeface="Times New Roman" pitchFamily="18" charset="0"/>
              </a:rPr>
              <a:t> disease has been traced to these sources. Rotaviruses are also of </a:t>
            </a:r>
          </a:p>
          <a:p>
            <a:r>
              <a:rPr lang="en-US" sz="2400" dirty="0" smtClean="0">
                <a:solidFill>
                  <a:schemeClr val="bg1"/>
                </a:solidFill>
                <a:cs typeface="Times New Roman" pitchFamily="18" charset="0"/>
              </a:rPr>
              <a:t> major importance. The possibility that virus diseases, particularly </a:t>
            </a:r>
          </a:p>
          <a:p>
            <a:r>
              <a:rPr lang="en-US" sz="2400" dirty="0" smtClean="0">
                <a:solidFill>
                  <a:schemeClr val="bg1"/>
                </a:solidFill>
                <a:cs typeface="Times New Roman" pitchFamily="18" charset="0"/>
              </a:rPr>
              <a:t> the enteric virus diseases, may be waterborne indicates that </a:t>
            </a:r>
          </a:p>
          <a:p>
            <a:r>
              <a:rPr lang="en-US" sz="2400" dirty="0" smtClean="0">
                <a:solidFill>
                  <a:schemeClr val="bg1"/>
                </a:solidFill>
                <a:cs typeface="Times New Roman" pitchFamily="18" charset="0"/>
              </a:rPr>
              <a:t> methods for evaluating the potability of a water supply from a </a:t>
            </a:r>
          </a:p>
          <a:p>
            <a:r>
              <a:rPr lang="en-US" sz="2400" dirty="0" smtClean="0">
                <a:solidFill>
                  <a:schemeClr val="bg1"/>
                </a:solidFill>
                <a:cs typeface="Times New Roman" pitchFamily="18" charset="0"/>
              </a:rPr>
              <a:t> virological standpoint should be developed.</a:t>
            </a:r>
            <a:r>
              <a:rPr lang="en-US" sz="2400" dirty="0" smtClean="0">
                <a:solidFill>
                  <a:prstClr val="black"/>
                </a:solidFill>
                <a:cs typeface="Times New Roman" pitchFamily="18" charset="0"/>
              </a:rPr>
              <a:t> </a:t>
            </a:r>
          </a:p>
          <a:p>
            <a:r>
              <a:rPr lang="en-US" sz="2400" dirty="0" smtClean="0">
                <a:solidFill>
                  <a:prstClr val="black"/>
                </a:solidFill>
                <a:cs typeface="Times New Roman" pitchFamily="18" charset="0"/>
              </a:rPr>
              <a:t> Considerable research is underway for the development of a </a:t>
            </a:r>
          </a:p>
          <a:p>
            <a:r>
              <a:rPr lang="en-US" sz="2400" dirty="0" smtClean="0">
                <a:solidFill>
                  <a:prstClr val="black"/>
                </a:solidFill>
                <a:cs typeface="Times New Roman" pitchFamily="18" charset="0"/>
              </a:rPr>
              <a:t> routine test method for the detection of viruses in water and </a:t>
            </a:r>
          </a:p>
          <a:p>
            <a:r>
              <a:rPr lang="en-US" sz="2400" dirty="0" smtClean="0">
                <a:solidFill>
                  <a:prstClr val="black"/>
                </a:solidFill>
                <a:cs typeface="Times New Roman" pitchFamily="18" charset="0"/>
              </a:rPr>
              <a:t> wastewater. At the same time more attention is being given to the </a:t>
            </a:r>
          </a:p>
          <a:p>
            <a:r>
              <a:rPr lang="en-US" sz="2400" dirty="0" smtClean="0">
                <a:solidFill>
                  <a:prstClr val="black"/>
                </a:solidFill>
                <a:cs typeface="Times New Roman" pitchFamily="18" charset="0"/>
              </a:rPr>
              <a:t> assessment of the effectiveness of water treatment processes for </a:t>
            </a:r>
          </a:p>
          <a:p>
            <a:r>
              <a:rPr lang="en-US" sz="2400" dirty="0" smtClean="0">
                <a:solidFill>
                  <a:prstClr val="black"/>
                </a:solidFill>
                <a:cs typeface="Times New Roman" pitchFamily="18" charset="0"/>
              </a:rPr>
              <a:t> the removal and/or inactivation of viruses.</a:t>
            </a:r>
            <a:endParaRPr lang="en-US" sz="2400" dirty="0" smtClean="0"/>
          </a:p>
          <a:p>
            <a:r>
              <a:rPr lang="en-US" sz="2400" dirty="0" smtClean="0">
                <a:solidFill>
                  <a:schemeClr val="bg1"/>
                </a:solidFill>
                <a:cs typeface="Times New Roman" pitchFamily="18" charset="0"/>
              </a:rPr>
              <a:t> </a:t>
            </a:r>
          </a:p>
          <a:p>
            <a:endParaRPr lang="en-US"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534400" cy="6247864"/>
          </a:xfrm>
          <a:prstGeom prst="rect">
            <a:avLst/>
          </a:prstGeom>
        </p:spPr>
        <p:txBody>
          <a:bodyPr wrap="square">
            <a:spAutoFit/>
          </a:bodyPr>
          <a:lstStyle/>
          <a:p>
            <a:pPr eaLnBrk="0" fontAlgn="base" hangingPunct="0">
              <a:spcBef>
                <a:spcPct val="0"/>
              </a:spcBef>
              <a:spcAft>
                <a:spcPct val="0"/>
              </a:spcAft>
            </a:pPr>
            <a:r>
              <a:rPr lang="en-US" sz="2800" b="1" u="sng" dirty="0" smtClean="0">
                <a:solidFill>
                  <a:srgbClr val="FF0000"/>
                </a:solidFill>
                <a:ea typeface="Times New Roman" pitchFamily="18" charset="0"/>
                <a:cs typeface="Times New Roman" pitchFamily="18" charset="0"/>
              </a:rPr>
              <a:t>Bacteriological Examination of Domestic water </a:t>
            </a:r>
            <a:r>
              <a:rPr lang="en-US" sz="2800" b="1" dirty="0" smtClean="0">
                <a:solidFill>
                  <a:srgbClr val="FF0000"/>
                </a:solidFill>
                <a:ea typeface="Times New Roman" pitchFamily="18" charset="0"/>
                <a:cs typeface="Times New Roman" pitchFamily="18" charset="0"/>
              </a:rPr>
              <a:t>: </a:t>
            </a:r>
            <a:r>
              <a:rPr lang="en-US" sz="2800" dirty="0" smtClean="0">
                <a:solidFill>
                  <a:schemeClr val="bg1"/>
                </a:solidFill>
                <a:ea typeface="Times New Roman" pitchFamily="18" charset="0"/>
                <a:cs typeface="Times New Roman" pitchFamily="18" charset="0"/>
              </a:rPr>
              <a:t>(</a:t>
            </a:r>
            <a:r>
              <a:rPr lang="en-US" sz="2800" dirty="0" smtClean="0">
                <a:solidFill>
                  <a:srgbClr val="7030A0"/>
                </a:solidFill>
                <a:ea typeface="Times New Roman" pitchFamily="18" charset="0"/>
                <a:cs typeface="Times New Roman" pitchFamily="18" charset="0"/>
              </a:rPr>
              <a:t>Presumptive test, Confirmed and Completed tests for  </a:t>
            </a:r>
          </a:p>
          <a:p>
            <a:pPr eaLnBrk="0" fontAlgn="base" hangingPunct="0">
              <a:spcBef>
                <a:spcPct val="0"/>
              </a:spcBef>
              <a:spcAft>
                <a:spcPct val="0"/>
              </a:spcAft>
            </a:pPr>
            <a:r>
              <a:rPr lang="en-US" sz="2800" dirty="0" smtClean="0">
                <a:solidFill>
                  <a:srgbClr val="7030A0"/>
                </a:solidFill>
                <a:ea typeface="Times New Roman" pitchFamily="18" charset="0"/>
                <a:cs typeface="Times New Roman" pitchFamily="18" charset="0"/>
              </a:rPr>
              <a:t>  faecal coliforms, IMViC test, Membrane filter technique</a:t>
            </a:r>
            <a:r>
              <a:rPr lang="en-US" sz="2800" dirty="0" smtClean="0">
                <a:solidFill>
                  <a:schemeClr val="bg1"/>
                </a:solidFill>
                <a:ea typeface="Times New Roman" pitchFamily="18" charset="0"/>
                <a:cs typeface="Times New Roman" pitchFamily="18" charset="0"/>
              </a:rPr>
              <a:t>)</a:t>
            </a:r>
          </a:p>
          <a:p>
            <a:pPr eaLnBrk="0" fontAlgn="base" hangingPunct="0">
              <a:spcBef>
                <a:spcPct val="0"/>
              </a:spcBef>
              <a:spcAft>
                <a:spcPct val="0"/>
              </a:spcAft>
            </a:pPr>
            <a:r>
              <a:rPr lang="en-US" sz="2800" b="1" u="sng" dirty="0" smtClean="0">
                <a:solidFill>
                  <a:srgbClr val="C00000"/>
                </a:solidFill>
                <a:ea typeface="Times New Roman" pitchFamily="18" charset="0"/>
                <a:cs typeface="Times New Roman" pitchFamily="18" charset="0"/>
              </a:rPr>
              <a:t>Introduction</a:t>
            </a:r>
            <a:r>
              <a:rPr lang="en-US" sz="2800" dirty="0" smtClean="0">
                <a:solidFill>
                  <a:schemeClr val="bg1"/>
                </a:solidFill>
                <a:ea typeface="Times New Roman" pitchFamily="18" charset="0"/>
                <a:cs typeface="Times New Roman" pitchFamily="18" charset="0"/>
              </a:rPr>
              <a:t>: </a:t>
            </a:r>
          </a:p>
          <a:p>
            <a:pPr eaLnBrk="0" fontAlgn="base" hangingPunct="0">
              <a:spcBef>
                <a:spcPct val="0"/>
              </a:spcBef>
              <a:spcAft>
                <a:spcPct val="0"/>
              </a:spcAft>
              <a:buFont typeface="Arial" pitchFamily="34" charset="0"/>
              <a:buChar char="•"/>
            </a:pPr>
            <a:r>
              <a:rPr lang="en-US" sz="2400" dirty="0" smtClean="0">
                <a:solidFill>
                  <a:schemeClr val="bg1"/>
                </a:solidFill>
                <a:ea typeface="Times New Roman" pitchFamily="18" charset="0"/>
                <a:cs typeface="Times New Roman" pitchFamily="18" charset="0"/>
              </a:rPr>
              <a:t> Natural water supplies such as rivers, lakes, and streams contain </a:t>
            </a:r>
          </a:p>
          <a:p>
            <a:pPr eaLnBrk="0" fontAlgn="base" hangingPunct="0">
              <a:spcBef>
                <a:spcPct val="0"/>
              </a:spcBef>
              <a:spcAft>
                <a:spcPct val="0"/>
              </a:spcAft>
            </a:pPr>
            <a:r>
              <a:rPr lang="en-US" sz="2400" dirty="0" smtClean="0">
                <a:solidFill>
                  <a:schemeClr val="bg1"/>
                </a:solidFill>
                <a:ea typeface="Times New Roman" pitchFamily="18" charset="0"/>
                <a:cs typeface="Times New Roman" pitchFamily="18" charset="0"/>
              </a:rPr>
              <a:t>   sufficient nutrients to support growth of various organisms. </a:t>
            </a:r>
          </a:p>
          <a:p>
            <a:pPr eaLnBrk="0" fontAlgn="base" hangingPunct="0">
              <a:spcBef>
                <a:spcPct val="0"/>
              </a:spcBef>
              <a:spcAft>
                <a:spcPct val="0"/>
              </a:spcAft>
              <a:buFont typeface="Arial" pitchFamily="34" charset="0"/>
              <a:buChar char="•"/>
            </a:pPr>
            <a:r>
              <a:rPr lang="en-US" sz="2400" dirty="0" smtClean="0">
                <a:solidFill>
                  <a:schemeClr val="bg1"/>
                </a:solidFill>
                <a:ea typeface="Times New Roman" pitchFamily="18" charset="0"/>
                <a:cs typeface="Times New Roman" pitchFamily="18" charset="0"/>
              </a:rPr>
              <a:t> Microorganisms enter the water supply in several different ways. </a:t>
            </a:r>
          </a:p>
          <a:p>
            <a:pPr eaLnBrk="0" fontAlgn="base" hangingPunct="0">
              <a:spcBef>
                <a:spcPct val="0"/>
              </a:spcBef>
              <a:spcAft>
                <a:spcPct val="0"/>
              </a:spcAft>
              <a:buFont typeface="Arial" pitchFamily="34" charset="0"/>
              <a:buChar char="•"/>
            </a:pPr>
            <a:r>
              <a:rPr lang="en-US" sz="2400" dirty="0" smtClean="0">
                <a:solidFill>
                  <a:schemeClr val="bg1"/>
                </a:solidFill>
                <a:ea typeface="Times New Roman" pitchFamily="18" charset="0"/>
                <a:cs typeface="Times New Roman" pitchFamily="18" charset="0"/>
              </a:rPr>
              <a:t> In congested centers water supplies get polluted by domestic and </a:t>
            </a:r>
          </a:p>
          <a:p>
            <a:pPr eaLnBrk="0" fontAlgn="base" hangingPunct="0">
              <a:spcBef>
                <a:spcPct val="0"/>
              </a:spcBef>
              <a:spcAft>
                <a:spcPct val="0"/>
              </a:spcAft>
            </a:pPr>
            <a:r>
              <a:rPr lang="en-US" sz="2400" dirty="0" smtClean="0">
                <a:solidFill>
                  <a:schemeClr val="bg1"/>
                </a:solidFill>
                <a:ea typeface="Times New Roman" pitchFamily="18" charset="0"/>
                <a:cs typeface="Times New Roman" pitchFamily="18" charset="0"/>
              </a:rPr>
              <a:t>  industrial wastes. </a:t>
            </a:r>
          </a:p>
          <a:p>
            <a:pPr eaLnBrk="0" fontAlgn="base" hangingPunct="0">
              <a:spcBef>
                <a:spcPct val="0"/>
              </a:spcBef>
              <a:spcAft>
                <a:spcPct val="0"/>
              </a:spcAft>
              <a:buFont typeface="Arial" pitchFamily="34" charset="0"/>
              <a:buChar char="•"/>
            </a:pPr>
            <a:r>
              <a:rPr lang="en-US" sz="2400" dirty="0" smtClean="0">
                <a:solidFill>
                  <a:schemeClr val="bg1"/>
                </a:solidFill>
                <a:ea typeface="Times New Roman" pitchFamily="18" charset="0"/>
                <a:cs typeface="Times New Roman" pitchFamily="18" charset="0"/>
              </a:rPr>
              <a:t> As a potential carrier of pathogenic microorganisms, water can </a:t>
            </a:r>
          </a:p>
          <a:p>
            <a:pPr eaLnBrk="0" fontAlgn="base" hangingPunct="0">
              <a:spcBef>
                <a:spcPct val="0"/>
              </a:spcBef>
              <a:spcAft>
                <a:spcPct val="0"/>
              </a:spcAft>
            </a:pPr>
            <a:r>
              <a:rPr lang="en-US" sz="2400" dirty="0" smtClean="0">
                <a:solidFill>
                  <a:schemeClr val="bg1"/>
                </a:solidFill>
                <a:ea typeface="Times New Roman" pitchFamily="18" charset="0"/>
                <a:cs typeface="Times New Roman" pitchFamily="18" charset="0"/>
              </a:rPr>
              <a:t>  endanger health and life.</a:t>
            </a:r>
          </a:p>
          <a:p>
            <a:pPr eaLnBrk="0" fontAlgn="base" hangingPunct="0">
              <a:spcBef>
                <a:spcPct val="0"/>
              </a:spcBef>
              <a:spcAft>
                <a:spcPct val="0"/>
              </a:spcAft>
              <a:buFont typeface="Arial" pitchFamily="34" charset="0"/>
              <a:buChar char="•"/>
            </a:pPr>
            <a:r>
              <a:rPr lang="en-US" sz="2400" dirty="0" smtClean="0">
                <a:solidFill>
                  <a:schemeClr val="bg1"/>
                </a:solidFill>
                <a:ea typeface="Times New Roman" pitchFamily="18" charset="0"/>
                <a:cs typeface="Times New Roman" pitchFamily="18" charset="0"/>
              </a:rPr>
              <a:t> From the standpoint of transmitting human diseases, polluting </a:t>
            </a:r>
          </a:p>
          <a:p>
            <a:pPr eaLnBrk="0" fontAlgn="base" hangingPunct="0">
              <a:spcBef>
                <a:spcPct val="0"/>
              </a:spcBef>
              <a:spcAft>
                <a:spcPct val="0"/>
              </a:spcAft>
            </a:pPr>
            <a:r>
              <a:rPr lang="en-US" sz="2400" dirty="0" smtClean="0">
                <a:solidFill>
                  <a:schemeClr val="bg1"/>
                </a:solidFill>
                <a:ea typeface="Times New Roman" pitchFamily="18" charset="0"/>
                <a:cs typeface="Times New Roman" pitchFamily="18" charset="0"/>
              </a:rPr>
              <a:t>  waters with soil, rubbish, industrial wastes, and even animal </a:t>
            </a:r>
          </a:p>
          <a:p>
            <a:pPr eaLnBrk="0" fontAlgn="base" hangingPunct="0">
              <a:spcBef>
                <a:spcPct val="0"/>
              </a:spcBef>
              <a:spcAft>
                <a:spcPct val="0"/>
              </a:spcAft>
            </a:pPr>
            <a:r>
              <a:rPr lang="en-US" sz="2400" dirty="0" smtClean="0">
                <a:solidFill>
                  <a:schemeClr val="bg1"/>
                </a:solidFill>
                <a:ea typeface="Times New Roman" pitchFamily="18" charset="0"/>
                <a:cs typeface="Times New Roman" pitchFamily="18" charset="0"/>
              </a:rPr>
              <a:t>  manure is comparatively harmless. These sources rarely contain </a:t>
            </a:r>
          </a:p>
          <a:p>
            <a:pPr eaLnBrk="0" fontAlgn="base" hangingPunct="0">
              <a:spcBef>
                <a:spcPct val="0"/>
              </a:spcBef>
              <a:spcAft>
                <a:spcPct val="0"/>
              </a:spcAft>
            </a:pPr>
            <a:r>
              <a:rPr lang="en-US" sz="2400" dirty="0" smtClean="0">
                <a:solidFill>
                  <a:schemeClr val="bg1"/>
                </a:solidFill>
                <a:ea typeface="Times New Roman" pitchFamily="18" charset="0"/>
                <a:cs typeface="Times New Roman" pitchFamily="18" charset="0"/>
              </a:rPr>
              <a:t>  pathogens capable of producing human diseases when swallowed </a:t>
            </a:r>
          </a:p>
          <a:p>
            <a:pPr eaLnBrk="0" fontAlgn="base" hangingPunct="0">
              <a:spcBef>
                <a:spcPct val="0"/>
              </a:spcBef>
              <a:spcAft>
                <a:spcPct val="0"/>
              </a:spcAft>
            </a:pPr>
            <a:r>
              <a:rPr lang="en-US" sz="2400" dirty="0" smtClean="0">
                <a:solidFill>
                  <a:schemeClr val="bg1"/>
                </a:solidFill>
                <a:ea typeface="Times New Roman" pitchFamily="18" charset="0"/>
                <a:cs typeface="Times New Roman" pitchFamily="18" charset="0"/>
              </a:rPr>
              <a:t>  with drinking water.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182225"/>
            <a:ext cx="8534400" cy="6447175"/>
          </a:xfrm>
          <a:prstGeom prst="rect">
            <a:avLst/>
          </a:prstGeom>
        </p:spPr>
        <p:txBody>
          <a:bodyPr wrap="square">
            <a:spAutoFit/>
          </a:bodyPr>
          <a:lstStyle/>
          <a:p>
            <a:pPr>
              <a:buFont typeface="Arial" pitchFamily="34" charset="0"/>
              <a:buChar char="•"/>
            </a:pPr>
            <a:r>
              <a:rPr lang="en-US" sz="2400" dirty="0" smtClean="0">
                <a:solidFill>
                  <a:prstClr val="black"/>
                </a:solidFill>
                <a:ea typeface="Times New Roman" pitchFamily="18" charset="0"/>
                <a:cs typeface="Times New Roman" pitchFamily="18" charset="0"/>
              </a:rPr>
              <a:t> Sewage containing human excreta, however, is the most </a:t>
            </a:r>
          </a:p>
          <a:p>
            <a:r>
              <a:rPr lang="en-US" sz="2400" dirty="0" smtClean="0">
                <a:solidFill>
                  <a:prstClr val="black"/>
                </a:solidFill>
                <a:ea typeface="Times New Roman" pitchFamily="18" charset="0"/>
                <a:cs typeface="Times New Roman" pitchFamily="18" charset="0"/>
              </a:rPr>
              <a:t>  dangerous material that pollutes water. People with </a:t>
            </a:r>
          </a:p>
          <a:p>
            <a:r>
              <a:rPr lang="en-US" sz="2400" dirty="0" smtClean="0">
                <a:solidFill>
                  <a:prstClr val="black"/>
                </a:solidFill>
                <a:ea typeface="Times New Roman" pitchFamily="18" charset="0"/>
                <a:cs typeface="Times New Roman" pitchFamily="18" charset="0"/>
              </a:rPr>
              <a:t>  communicable diseases of many kinds eliminate the causative </a:t>
            </a:r>
          </a:p>
          <a:p>
            <a:r>
              <a:rPr lang="en-US" sz="2400" dirty="0" smtClean="0">
                <a:solidFill>
                  <a:prstClr val="black"/>
                </a:solidFill>
                <a:ea typeface="Times New Roman" pitchFamily="18" charset="0"/>
                <a:cs typeface="Times New Roman" pitchFamily="18" charset="0"/>
              </a:rPr>
              <a:t>  organisms in their excreta. </a:t>
            </a:r>
          </a:p>
          <a:p>
            <a:pPr>
              <a:buFont typeface="Arial" pitchFamily="34" charset="0"/>
              <a:buChar char="•"/>
            </a:pPr>
            <a:r>
              <a:rPr lang="en-US" sz="2400" dirty="0" smtClean="0">
                <a:solidFill>
                  <a:prstClr val="black"/>
                </a:solidFill>
                <a:ea typeface="Times New Roman" pitchFamily="18" charset="0"/>
                <a:cs typeface="Times New Roman" pitchFamily="18" charset="0"/>
              </a:rPr>
              <a:t> The most important microbial diseases transmitted through </a:t>
            </a:r>
          </a:p>
          <a:p>
            <a:r>
              <a:rPr lang="en-US" sz="2400" dirty="0" smtClean="0">
                <a:solidFill>
                  <a:prstClr val="black"/>
                </a:solidFill>
                <a:ea typeface="Times New Roman" pitchFamily="18" charset="0"/>
                <a:cs typeface="Times New Roman" pitchFamily="18" charset="0"/>
              </a:rPr>
              <a:t>  water are typhoid fever, paratyphoid fever, amoebic dysentery, </a:t>
            </a:r>
          </a:p>
          <a:p>
            <a:r>
              <a:rPr lang="en-US" sz="2400" dirty="0" smtClean="0">
                <a:solidFill>
                  <a:prstClr val="black"/>
                </a:solidFill>
                <a:ea typeface="Times New Roman" pitchFamily="18" charset="0"/>
                <a:cs typeface="Times New Roman" pitchFamily="18" charset="0"/>
              </a:rPr>
              <a:t>  bacillary dysentery, cholera, tularem, poliomyelitis, and infectious </a:t>
            </a:r>
          </a:p>
          <a:p>
            <a:r>
              <a:rPr lang="en-US" sz="2400" dirty="0" smtClean="0">
                <a:solidFill>
                  <a:prstClr val="black"/>
                </a:solidFill>
                <a:ea typeface="Times New Roman" pitchFamily="18" charset="0"/>
                <a:cs typeface="Times New Roman" pitchFamily="18" charset="0"/>
              </a:rPr>
              <a:t>  hepatitis.</a:t>
            </a:r>
          </a:p>
          <a:p>
            <a:pPr>
              <a:buFont typeface="Arial" pitchFamily="34" charset="0"/>
              <a:buChar char="•"/>
            </a:pPr>
            <a:r>
              <a:rPr lang="en-US" sz="2400" dirty="0" smtClean="0">
                <a:solidFill>
                  <a:prstClr val="black"/>
                </a:solidFill>
                <a:ea typeface="Times New Roman" pitchFamily="18" charset="0"/>
                <a:cs typeface="Times New Roman" pitchFamily="18" charset="0"/>
              </a:rPr>
              <a:t> Majority of bacteria found in water belong to the groups of </a:t>
            </a:r>
          </a:p>
          <a:p>
            <a:r>
              <a:rPr lang="en-US" sz="2400" dirty="0" smtClean="0">
                <a:solidFill>
                  <a:prstClr val="black"/>
                </a:solidFill>
                <a:ea typeface="Times New Roman" pitchFamily="18" charset="0"/>
                <a:cs typeface="Times New Roman" pitchFamily="18" charset="0"/>
              </a:rPr>
              <a:t>  coliforms, </a:t>
            </a:r>
            <a:r>
              <a:rPr lang="en-US" sz="2400" i="1" dirty="0" smtClean="0">
                <a:solidFill>
                  <a:prstClr val="black"/>
                </a:solidFill>
                <a:ea typeface="Times New Roman" pitchFamily="18" charset="0"/>
                <a:cs typeface="Times New Roman" pitchFamily="18" charset="0"/>
              </a:rPr>
              <a:t>Pseudomonas</a:t>
            </a:r>
            <a:r>
              <a:rPr lang="en-US" sz="2400" dirty="0" smtClean="0">
                <a:solidFill>
                  <a:prstClr val="black"/>
                </a:solidFill>
                <a:ea typeface="Times New Roman" pitchFamily="18" charset="0"/>
                <a:cs typeface="Times New Roman" pitchFamily="18" charset="0"/>
              </a:rPr>
              <a:t> and </a:t>
            </a:r>
            <a:r>
              <a:rPr lang="en-US" sz="2400" i="1" dirty="0" smtClean="0">
                <a:solidFill>
                  <a:prstClr val="black"/>
                </a:solidFill>
                <a:ea typeface="Times New Roman" pitchFamily="18" charset="0"/>
                <a:cs typeface="Times New Roman" pitchFamily="18" charset="0"/>
              </a:rPr>
              <a:t>Proteus</a:t>
            </a:r>
            <a:r>
              <a:rPr lang="en-US" sz="2400" dirty="0" smtClean="0">
                <a:solidFill>
                  <a:prstClr val="black"/>
                </a:solidFill>
                <a:ea typeface="Times New Roman" pitchFamily="18" charset="0"/>
                <a:cs typeface="Times New Roman" pitchFamily="18" charset="0"/>
              </a:rPr>
              <a:t> group, plant pathogens, and </a:t>
            </a:r>
          </a:p>
          <a:p>
            <a:r>
              <a:rPr lang="en-US" sz="2400" dirty="0" smtClean="0">
                <a:solidFill>
                  <a:prstClr val="black"/>
                </a:solidFill>
                <a:ea typeface="Times New Roman" pitchFamily="18" charset="0"/>
                <a:cs typeface="Times New Roman" pitchFamily="18" charset="0"/>
              </a:rPr>
              <a:t>  the spore formers of the genus</a:t>
            </a:r>
            <a:r>
              <a:rPr lang="en-US" sz="2400" i="1" dirty="0" smtClean="0">
                <a:solidFill>
                  <a:prstClr val="black"/>
                </a:solidFill>
                <a:ea typeface="Times New Roman" pitchFamily="18" charset="0"/>
                <a:cs typeface="Times New Roman" pitchFamily="18" charset="0"/>
              </a:rPr>
              <a:t> Bacillus </a:t>
            </a:r>
            <a:r>
              <a:rPr lang="en-US" sz="2400" dirty="0" smtClean="0">
                <a:solidFill>
                  <a:prstClr val="black"/>
                </a:solidFill>
                <a:ea typeface="Times New Roman" pitchFamily="18" charset="0"/>
                <a:cs typeface="Times New Roman" pitchFamily="18" charset="0"/>
              </a:rPr>
              <a:t>and </a:t>
            </a:r>
            <a:r>
              <a:rPr lang="en-US" sz="2400" i="1" dirty="0" smtClean="0">
                <a:solidFill>
                  <a:prstClr val="black"/>
                </a:solidFill>
                <a:ea typeface="Times New Roman" pitchFamily="18" charset="0"/>
                <a:cs typeface="Times New Roman" pitchFamily="18" charset="0"/>
              </a:rPr>
              <a:t>Clostridium</a:t>
            </a:r>
            <a:r>
              <a:rPr lang="en-US" sz="2400" dirty="0" smtClean="0">
                <a:solidFill>
                  <a:prstClr val="black"/>
                </a:solidFill>
                <a:ea typeface="Times New Roman" pitchFamily="18" charset="0"/>
                <a:cs typeface="Times New Roman" pitchFamily="18" charset="0"/>
              </a:rPr>
              <a:t>. </a:t>
            </a:r>
          </a:p>
          <a:p>
            <a:r>
              <a:rPr lang="en-US" sz="2400" b="1" dirty="0" smtClean="0">
                <a:solidFill>
                  <a:srgbClr val="FF0000"/>
                </a:solidFill>
                <a:ea typeface="Times New Roman" pitchFamily="18" charset="0"/>
                <a:cs typeface="Times New Roman" pitchFamily="18" charset="0"/>
              </a:rPr>
              <a:t>  </a:t>
            </a:r>
          </a:p>
          <a:p>
            <a:r>
              <a:rPr lang="en-US" sz="2400" b="1" dirty="0" smtClean="0">
                <a:solidFill>
                  <a:srgbClr val="FF0000"/>
                </a:solidFill>
                <a:ea typeface="Times New Roman" pitchFamily="18" charset="0"/>
                <a:cs typeface="Times New Roman" pitchFamily="18" charset="0"/>
              </a:rPr>
              <a:t>    </a:t>
            </a:r>
            <a:r>
              <a:rPr lang="en-US" sz="2400" b="1" dirty="0" smtClean="0">
                <a:solidFill>
                  <a:schemeClr val="bg1"/>
                </a:solidFill>
                <a:ea typeface="Times New Roman" pitchFamily="18" charset="0"/>
                <a:cs typeface="Times New Roman" pitchFamily="18" charset="0"/>
              </a:rPr>
              <a:t>Potable water or drinking water</a:t>
            </a:r>
            <a:r>
              <a:rPr lang="en-US" sz="2400" dirty="0" smtClean="0">
                <a:solidFill>
                  <a:prstClr val="black"/>
                </a:solidFill>
                <a:ea typeface="Times New Roman" pitchFamily="18" charset="0"/>
                <a:cs typeface="Times New Roman" pitchFamily="18" charset="0"/>
              </a:rPr>
              <a:t>, is defined as the </a:t>
            </a:r>
          </a:p>
          <a:p>
            <a:r>
              <a:rPr lang="en-US" sz="2400" b="1" dirty="0" smtClean="0">
                <a:solidFill>
                  <a:srgbClr val="7030A0"/>
                </a:solidFill>
                <a:ea typeface="Times New Roman" pitchFamily="18" charset="0"/>
                <a:cs typeface="Times New Roman" pitchFamily="18" charset="0"/>
              </a:rPr>
              <a:t>  ”water which is free from pathogenic microorganisms and </a:t>
            </a:r>
          </a:p>
          <a:p>
            <a:r>
              <a:rPr lang="en-US" sz="2400" b="1" dirty="0" smtClean="0">
                <a:solidFill>
                  <a:srgbClr val="7030A0"/>
                </a:solidFill>
                <a:ea typeface="Times New Roman" pitchFamily="18" charset="0"/>
                <a:cs typeface="Times New Roman" pitchFamily="18" charset="0"/>
              </a:rPr>
              <a:t>    chemicals that are deleterious to human health”</a:t>
            </a:r>
            <a:r>
              <a:rPr lang="en-US" sz="2400" dirty="0" smtClean="0">
                <a:solidFill>
                  <a:prstClr val="black"/>
                </a:solidFill>
                <a:ea typeface="Times New Roman" pitchFamily="18" charset="0"/>
                <a:cs typeface="Times New Roman" pitchFamily="18" charset="0"/>
              </a:rPr>
              <a:t> </a:t>
            </a:r>
          </a:p>
          <a:p>
            <a:r>
              <a:rPr lang="en-US" sz="2400" dirty="0" smtClean="0">
                <a:solidFill>
                  <a:prstClr val="black"/>
                </a:solidFill>
                <a:ea typeface="Times New Roman" pitchFamily="18" charset="0"/>
                <a:cs typeface="Times New Roman" pitchFamily="18" charset="0"/>
              </a:rPr>
              <a:t>    However, other factors such as taste. odor and color must be </a:t>
            </a:r>
          </a:p>
          <a:p>
            <a:r>
              <a:rPr lang="en-US" sz="2400" dirty="0" smtClean="0">
                <a:solidFill>
                  <a:prstClr val="black"/>
                </a:solidFill>
                <a:ea typeface="Times New Roman" pitchFamily="18" charset="0"/>
                <a:cs typeface="Times New Roman" pitchFamily="18" charset="0"/>
              </a:rPr>
              <a:t>    absent if water is to be potable.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458200" cy="6370975"/>
          </a:xfrm>
          <a:prstGeom prst="rect">
            <a:avLst/>
          </a:prstGeom>
        </p:spPr>
        <p:txBody>
          <a:bodyPr wrap="square">
            <a:spAutoFit/>
          </a:bodyPr>
          <a:lstStyle/>
          <a:p>
            <a:pPr>
              <a:buFont typeface="Arial" pitchFamily="34" charset="0"/>
              <a:buChar char="•"/>
            </a:pPr>
            <a:r>
              <a:rPr lang="en-US" sz="2400" dirty="0" smtClean="0">
                <a:solidFill>
                  <a:prstClr val="black"/>
                </a:solidFill>
                <a:ea typeface="Times New Roman" pitchFamily="18" charset="0"/>
                <a:cs typeface="Times New Roman" pitchFamily="18" charset="0"/>
              </a:rPr>
              <a:t>  Water contaminated with either domestic or industrial waste is </a:t>
            </a:r>
          </a:p>
          <a:p>
            <a:r>
              <a:rPr lang="en-US" sz="2400" dirty="0" smtClean="0">
                <a:solidFill>
                  <a:prstClr val="black"/>
                </a:solidFill>
                <a:ea typeface="Times New Roman" pitchFamily="18" charset="0"/>
                <a:cs typeface="Times New Roman" pitchFamily="18" charset="0"/>
              </a:rPr>
              <a:t>    called non-potable or polluted water.</a:t>
            </a:r>
            <a:endParaRPr lang="en-US" sz="2400" dirty="0" smtClean="0"/>
          </a:p>
          <a:p>
            <a:pPr>
              <a:buFont typeface="Arial" pitchFamily="34" charset="0"/>
              <a:buChar char="•"/>
            </a:pPr>
            <a:r>
              <a:rPr lang="en-US" sz="2400" dirty="0" smtClean="0">
                <a:solidFill>
                  <a:schemeClr val="bg1"/>
                </a:solidFill>
              </a:rPr>
              <a:t>  To determine the potability of water quantitative bacteriological </a:t>
            </a:r>
          </a:p>
          <a:p>
            <a:r>
              <a:rPr lang="en-US" sz="2400" dirty="0" smtClean="0">
                <a:solidFill>
                  <a:schemeClr val="bg1"/>
                </a:solidFill>
              </a:rPr>
              <a:t>   examination may be undertaken. However, there is no single test </a:t>
            </a:r>
          </a:p>
          <a:p>
            <a:r>
              <a:rPr lang="en-US" sz="2400" dirty="0" smtClean="0">
                <a:solidFill>
                  <a:schemeClr val="bg1"/>
                </a:solidFill>
              </a:rPr>
              <a:t>   or, even combination of tests, that is wholly satisfactory, because </a:t>
            </a:r>
          </a:p>
          <a:p>
            <a:r>
              <a:rPr lang="en-US" sz="2400" dirty="0" smtClean="0">
                <a:solidFill>
                  <a:schemeClr val="bg1"/>
                </a:solidFill>
              </a:rPr>
              <a:t>   it will give only a fraction of the total count. Theoretically it </a:t>
            </a:r>
          </a:p>
          <a:p>
            <a:r>
              <a:rPr lang="en-US" sz="2400" dirty="0" smtClean="0">
                <a:solidFill>
                  <a:schemeClr val="bg1"/>
                </a:solidFill>
              </a:rPr>
              <a:t>   would be better to examine water for the presence of the </a:t>
            </a:r>
          </a:p>
          <a:p>
            <a:r>
              <a:rPr lang="en-US" sz="2400" dirty="0" smtClean="0">
                <a:solidFill>
                  <a:schemeClr val="bg1"/>
                </a:solidFill>
              </a:rPr>
              <a:t>   specific pathogenic microorganisms.</a:t>
            </a:r>
          </a:p>
          <a:p>
            <a:r>
              <a:rPr lang="en-US" sz="2400" dirty="0" smtClean="0">
                <a:solidFill>
                  <a:schemeClr val="bg1"/>
                </a:solidFill>
              </a:rPr>
              <a:t> </a:t>
            </a:r>
          </a:p>
          <a:p>
            <a:r>
              <a:rPr lang="en-US" sz="2400" dirty="0" smtClean="0">
                <a:solidFill>
                  <a:schemeClr val="bg1"/>
                </a:solidFill>
              </a:rPr>
              <a:t>   </a:t>
            </a:r>
            <a:r>
              <a:rPr lang="en-US" sz="2400" b="1" dirty="0" smtClean="0">
                <a:solidFill>
                  <a:schemeClr val="bg1"/>
                </a:solidFill>
              </a:rPr>
              <a:t>This is also impracticable because of the following reasons </a:t>
            </a:r>
            <a:r>
              <a:rPr lang="en-US" sz="2400" dirty="0" smtClean="0">
                <a:solidFill>
                  <a:schemeClr val="bg1"/>
                </a:solidFill>
              </a:rPr>
              <a:t>:</a:t>
            </a:r>
          </a:p>
          <a:p>
            <a:pPr marL="457200" indent="-457200">
              <a:buAutoNum type="arabicPeriod"/>
            </a:pPr>
            <a:r>
              <a:rPr lang="en-US" sz="2400" dirty="0" smtClean="0">
                <a:solidFill>
                  <a:schemeClr val="bg1"/>
                </a:solidFill>
              </a:rPr>
              <a:t>The methods are expensive, tedious, and slow, and by that time the water has already been consumed.</a:t>
            </a:r>
          </a:p>
          <a:p>
            <a:pPr marL="457200" indent="-457200">
              <a:buAutoNum type="arabicPeriod" startAt="2"/>
            </a:pPr>
            <a:r>
              <a:rPr lang="en-US" sz="2400" dirty="0" smtClean="0">
                <a:solidFill>
                  <a:schemeClr val="bg1"/>
                </a:solidFill>
              </a:rPr>
              <a:t>The number of pathogenic organisms may be quite small compared to non-pathogenic organisms and would be overlooked. </a:t>
            </a:r>
          </a:p>
          <a:p>
            <a:pPr marL="457200" indent="-457200"/>
            <a:r>
              <a:rPr lang="en-US" sz="2400" dirty="0" smtClean="0">
                <a:solidFill>
                  <a:schemeClr val="bg1"/>
                </a:solidFill>
              </a:rPr>
              <a:t>3.   Non-pathogenic organisms may interfere with the examination of pathogens.</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152400"/>
            <a:ext cx="8458200" cy="3416320"/>
          </a:xfrm>
          <a:prstGeom prst="rect">
            <a:avLst/>
          </a:prstGeom>
        </p:spPr>
        <p:txBody>
          <a:bodyPr wrap="square">
            <a:spAutoFit/>
          </a:bodyPr>
          <a:lstStyle/>
          <a:p>
            <a:pPr>
              <a:buFont typeface="Arial" pitchFamily="34" charset="0"/>
              <a:buChar char="•"/>
            </a:pPr>
            <a:r>
              <a:rPr lang="en-US" sz="2400" dirty="0" smtClean="0">
                <a:solidFill>
                  <a:schemeClr val="bg1"/>
                </a:solidFill>
              </a:rPr>
              <a:t>  The direct examination for pathogens, therefore, is not used in </a:t>
            </a:r>
          </a:p>
          <a:p>
            <a:r>
              <a:rPr lang="en-US" sz="2400" dirty="0" smtClean="0">
                <a:solidFill>
                  <a:schemeClr val="bg1"/>
                </a:solidFill>
              </a:rPr>
              <a:t>    routine water analysis. </a:t>
            </a:r>
          </a:p>
          <a:p>
            <a:pPr>
              <a:buFont typeface="Arial" pitchFamily="34" charset="0"/>
              <a:buChar char="•"/>
            </a:pPr>
            <a:r>
              <a:rPr lang="en-US" sz="2400" dirty="0" smtClean="0">
                <a:solidFill>
                  <a:schemeClr val="bg1"/>
                </a:solidFill>
              </a:rPr>
              <a:t>   Methods commonly used for the bacteriological examination of </a:t>
            </a:r>
          </a:p>
          <a:p>
            <a:r>
              <a:rPr lang="en-US" sz="2400" dirty="0" smtClean="0">
                <a:solidFill>
                  <a:schemeClr val="bg1"/>
                </a:solidFill>
              </a:rPr>
              <a:t>     water, are based on:</a:t>
            </a:r>
          </a:p>
          <a:p>
            <a:r>
              <a:rPr lang="en-US" sz="2400" dirty="0" smtClean="0">
                <a:solidFill>
                  <a:schemeClr val="bg1"/>
                </a:solidFill>
              </a:rPr>
              <a:t> </a:t>
            </a:r>
          </a:p>
          <a:p>
            <a:pPr marL="457200" indent="-457200">
              <a:buAutoNum type="arabicPeriod"/>
            </a:pPr>
            <a:r>
              <a:rPr lang="en-US" sz="2400" dirty="0" smtClean="0">
                <a:solidFill>
                  <a:schemeClr val="bg1"/>
                </a:solidFill>
              </a:rPr>
              <a:t>The examination of presence or absence of the more common   </a:t>
            </a:r>
          </a:p>
          <a:p>
            <a:pPr marL="457200" indent="-457200"/>
            <a:r>
              <a:rPr lang="en-US" sz="2400" dirty="0" smtClean="0">
                <a:solidFill>
                  <a:schemeClr val="bg1"/>
                </a:solidFill>
              </a:rPr>
              <a:t>       organisms of intestinal or sewage origin.(</a:t>
            </a:r>
            <a:r>
              <a:rPr lang="en-US" sz="2400" b="1" dirty="0" smtClean="0">
                <a:solidFill>
                  <a:srgbClr val="7030A0"/>
                </a:solidFill>
              </a:rPr>
              <a:t>Qualitative method</a:t>
            </a:r>
            <a:r>
              <a:rPr lang="en-US" sz="2400" dirty="0" smtClean="0">
                <a:solidFill>
                  <a:schemeClr val="bg1"/>
                </a:solidFill>
              </a:rPr>
              <a:t>) </a:t>
            </a:r>
          </a:p>
          <a:p>
            <a:pPr indent="-457200">
              <a:buAutoNum type="arabicPeriod" startAt="2"/>
            </a:pPr>
            <a:r>
              <a:rPr lang="en-US" sz="2400" dirty="0" smtClean="0">
                <a:solidFill>
                  <a:schemeClr val="bg1"/>
                </a:solidFill>
              </a:rPr>
              <a:t>The approximate determination of total numbers of bacteria </a:t>
            </a:r>
          </a:p>
          <a:p>
            <a:pPr indent="-457200"/>
            <a:r>
              <a:rPr lang="en-US" sz="2400" dirty="0" smtClean="0">
                <a:solidFill>
                  <a:schemeClr val="bg1"/>
                </a:solidFill>
              </a:rPr>
              <a:t>       present in the water sample.(</a:t>
            </a:r>
            <a:r>
              <a:rPr lang="en-US" sz="2400" b="1" dirty="0" smtClean="0">
                <a:solidFill>
                  <a:srgbClr val="7030A0"/>
                </a:solidFill>
              </a:rPr>
              <a:t>Quantitative method</a:t>
            </a:r>
            <a:r>
              <a:rPr lang="en-US" sz="2400" dirty="0" smtClean="0">
                <a:solidFill>
                  <a:schemeClr val="bg1"/>
                </a:solidFill>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458200" cy="461665"/>
          </a:xfrm>
          <a:prstGeom prst="rect">
            <a:avLst/>
          </a:prstGeom>
        </p:spPr>
        <p:txBody>
          <a:bodyPr wrap="square">
            <a:spAutoFit/>
          </a:bodyPr>
          <a:lstStyle/>
          <a:p>
            <a:r>
              <a:rPr lang="en-US" sz="2400" dirty="0" smtClean="0">
                <a:solidFill>
                  <a:prstClr val="black"/>
                </a:solidFill>
                <a:ea typeface="Times New Roman" pitchFamily="18" charset="0"/>
                <a:cs typeface="Times New Roman" pitchFamily="18" charset="0"/>
              </a:rPr>
              <a:t>  </a:t>
            </a:r>
            <a:endParaRPr lang="en-US" sz="2400" dirty="0">
              <a:solidFill>
                <a:schemeClr val="bg1"/>
              </a:solidFill>
            </a:endParaRPr>
          </a:p>
        </p:txBody>
      </p:sp>
      <p:sp>
        <p:nvSpPr>
          <p:cNvPr id="6" name="Rectangle 5"/>
          <p:cNvSpPr/>
          <p:nvPr/>
        </p:nvSpPr>
        <p:spPr>
          <a:xfrm>
            <a:off x="304800" y="228600"/>
            <a:ext cx="8534400" cy="6740307"/>
          </a:xfrm>
          <a:prstGeom prst="rect">
            <a:avLst/>
          </a:prstGeom>
        </p:spPr>
        <p:txBody>
          <a:bodyPr wrap="square">
            <a:spAutoFit/>
          </a:bodyPr>
          <a:lstStyle/>
          <a:p>
            <a:pPr lvl="0" indent="-457200"/>
            <a:r>
              <a:rPr lang="en-US" sz="2400" b="1" dirty="0" smtClean="0">
                <a:solidFill>
                  <a:srgbClr val="C00000"/>
                </a:solidFill>
              </a:rPr>
              <a:t>MICROBIAL INDICATORS OF FAECAL CONTAMINATION</a:t>
            </a:r>
          </a:p>
          <a:p>
            <a:pPr lvl="0" indent="-457200"/>
            <a:endParaRPr lang="en-US" sz="2400" b="1" u="sng" dirty="0" smtClean="0">
              <a:solidFill>
                <a:srgbClr val="C00000"/>
              </a:solidFill>
            </a:endParaRPr>
          </a:p>
          <a:p>
            <a:pPr lvl="0" indent="-457200">
              <a:buFont typeface="Arial" pitchFamily="34" charset="0"/>
              <a:buChar char="•"/>
            </a:pPr>
            <a:r>
              <a:rPr lang="en-US" sz="2400" dirty="0" smtClean="0">
                <a:solidFill>
                  <a:prstClr val="black"/>
                </a:solidFill>
              </a:rPr>
              <a:t>Drinking water should be free of any pathogenic organisms. </a:t>
            </a:r>
          </a:p>
          <a:p>
            <a:pPr lvl="0" indent="-457200"/>
            <a:r>
              <a:rPr lang="en-US" sz="2400" dirty="0" smtClean="0">
                <a:solidFill>
                  <a:prstClr val="black"/>
                </a:solidFill>
              </a:rPr>
              <a:t>       Hence, detection of a specific pathogen would constitute the </a:t>
            </a:r>
          </a:p>
          <a:p>
            <a:pPr lvl="0" indent="-457200"/>
            <a:r>
              <a:rPr lang="en-US" sz="2400" dirty="0" smtClean="0">
                <a:solidFill>
                  <a:prstClr val="black"/>
                </a:solidFill>
              </a:rPr>
              <a:t>       most direct evidence of faecal contamination. However, this is </a:t>
            </a:r>
          </a:p>
          <a:p>
            <a:pPr lvl="0" indent="-457200"/>
            <a:r>
              <a:rPr lang="en-US" sz="2400" dirty="0" smtClean="0">
                <a:solidFill>
                  <a:prstClr val="black"/>
                </a:solidFill>
              </a:rPr>
              <a:t>       impractical because of following reasons.</a:t>
            </a:r>
          </a:p>
          <a:p>
            <a:pPr lvl="0" indent="-457200"/>
            <a:endParaRPr lang="en-US" sz="2400" dirty="0" smtClean="0">
              <a:solidFill>
                <a:prstClr val="black"/>
              </a:solidFill>
            </a:endParaRPr>
          </a:p>
          <a:p>
            <a:pPr lvl="0" indent="-457200"/>
            <a:r>
              <a:rPr lang="en-US" sz="2400" dirty="0" smtClean="0">
                <a:solidFill>
                  <a:prstClr val="black"/>
                </a:solidFill>
              </a:rPr>
              <a:t>1. There are numerous gastrointestinal pathogens, each requiring   </a:t>
            </a:r>
          </a:p>
          <a:p>
            <a:pPr lvl="0" indent="-457200"/>
            <a:r>
              <a:rPr lang="en-US" sz="2400" dirty="0" smtClean="0">
                <a:solidFill>
                  <a:prstClr val="black"/>
                </a:solidFill>
              </a:rPr>
              <a:t>     different method for isolation </a:t>
            </a:r>
          </a:p>
          <a:p>
            <a:pPr lvl="0" indent="-457200"/>
            <a:r>
              <a:rPr lang="en-US" sz="2400" dirty="0" smtClean="0">
                <a:solidFill>
                  <a:prstClr val="black"/>
                </a:solidFill>
              </a:rPr>
              <a:t>2.  Numbers of pathogens are less as compared to non-pathogens </a:t>
            </a:r>
          </a:p>
          <a:p>
            <a:pPr lvl="0" indent="-457200"/>
            <a:r>
              <a:rPr lang="en-US" sz="2400" dirty="0" smtClean="0">
                <a:solidFill>
                  <a:prstClr val="black"/>
                </a:solidFill>
              </a:rPr>
              <a:t>     and may escape detection. </a:t>
            </a:r>
          </a:p>
          <a:p>
            <a:pPr lvl="0" indent="-457200"/>
            <a:r>
              <a:rPr lang="en-US" sz="2400" dirty="0" smtClean="0">
                <a:solidFill>
                  <a:prstClr val="black"/>
                </a:solidFill>
              </a:rPr>
              <a:t>3.  Non-pathogenic organisms may interfere with examination of   </a:t>
            </a:r>
          </a:p>
          <a:p>
            <a:pPr lvl="0" indent="-457200"/>
            <a:r>
              <a:rPr lang="en-US" sz="2400" dirty="0" smtClean="0">
                <a:solidFill>
                  <a:prstClr val="black"/>
                </a:solidFill>
              </a:rPr>
              <a:t>     pathogens. </a:t>
            </a:r>
          </a:p>
          <a:p>
            <a:pPr lvl="0" indent="-457200"/>
            <a:endParaRPr lang="en-US" sz="2400" dirty="0" smtClean="0">
              <a:solidFill>
                <a:prstClr val="black"/>
              </a:solidFill>
            </a:endParaRPr>
          </a:p>
          <a:p>
            <a:pPr lvl="0" indent="-457200">
              <a:buFont typeface="Arial" pitchFamily="34" charset="0"/>
              <a:buChar char="•"/>
            </a:pPr>
            <a:r>
              <a:rPr lang="en-US" sz="2400" dirty="0" smtClean="0">
                <a:solidFill>
                  <a:prstClr val="black"/>
                </a:solidFill>
              </a:rPr>
              <a:t>Due to the above limitations, sanitary microbiologists use </a:t>
            </a:r>
          </a:p>
          <a:p>
            <a:pPr lvl="0" indent="-457200"/>
            <a:r>
              <a:rPr lang="en-US" sz="2400" dirty="0" smtClean="0">
                <a:solidFill>
                  <a:prstClr val="black"/>
                </a:solidFill>
              </a:rPr>
              <a:t>       indicator organisms as an index of possible contamination by </a:t>
            </a:r>
          </a:p>
          <a:p>
            <a:pPr lvl="0" indent="-457200"/>
            <a:r>
              <a:rPr lang="en-US" sz="2400" dirty="0" smtClean="0">
                <a:solidFill>
                  <a:prstClr val="black"/>
                </a:solidFill>
              </a:rPr>
              <a:t>       human pathogens.</a:t>
            </a:r>
          </a:p>
          <a:p>
            <a:pPr lvl="0" indent="-457200"/>
            <a:endParaRPr lang="en-US" sz="2400" dirty="0">
              <a:solidFill>
                <a:prstClr val="black"/>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048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458212"/>
            <a:ext cx="8534400" cy="3046988"/>
          </a:xfrm>
          <a:prstGeom prst="rect">
            <a:avLst/>
          </a:prstGeom>
        </p:spPr>
        <p:txBody>
          <a:bodyPr wrap="square">
            <a:spAutoFit/>
          </a:bodyPr>
          <a:lstStyle/>
          <a:p>
            <a:pPr lvl="0" indent="-457200">
              <a:buFont typeface="Arial" pitchFamily="34" charset="0"/>
              <a:buChar char="•"/>
            </a:pPr>
            <a:r>
              <a:rPr lang="en-US" sz="2400" dirty="0" smtClean="0">
                <a:solidFill>
                  <a:prstClr val="black"/>
                </a:solidFill>
              </a:rPr>
              <a:t>Several organisms which are commonly found in intestinal  tract   </a:t>
            </a:r>
          </a:p>
          <a:p>
            <a:pPr lvl="0" indent="-457200"/>
            <a:r>
              <a:rPr lang="en-US" sz="2400" dirty="0" smtClean="0">
                <a:solidFill>
                  <a:prstClr val="black"/>
                </a:solidFill>
              </a:rPr>
              <a:t>       of humans and animals are considered as indicator organisms. </a:t>
            </a:r>
          </a:p>
          <a:p>
            <a:pPr lvl="0" indent="-457200">
              <a:buFont typeface="Arial" pitchFamily="34" charset="0"/>
              <a:buChar char="•"/>
            </a:pPr>
            <a:r>
              <a:rPr lang="en-US" sz="2400" dirty="0" smtClean="0">
                <a:solidFill>
                  <a:prstClr val="black"/>
                </a:solidFill>
              </a:rPr>
              <a:t>That includes faecal coliforms (Escherichia coli), faecal group D  </a:t>
            </a:r>
          </a:p>
          <a:p>
            <a:pPr lvl="0" indent="-457200"/>
            <a:r>
              <a:rPr lang="en-US" sz="2400" dirty="0" smtClean="0">
                <a:solidFill>
                  <a:prstClr val="black"/>
                </a:solidFill>
              </a:rPr>
              <a:t>       streptococci (</a:t>
            </a:r>
            <a:r>
              <a:rPr lang="en-US" sz="2400" i="1" dirty="0" smtClean="0">
                <a:solidFill>
                  <a:prstClr val="black"/>
                </a:solidFill>
              </a:rPr>
              <a:t>Streptococcus faecalls</a:t>
            </a:r>
            <a:r>
              <a:rPr lang="en-US" sz="2400" dirty="0" smtClean="0">
                <a:solidFill>
                  <a:prstClr val="black"/>
                </a:solidFill>
              </a:rPr>
              <a:t>), and </a:t>
            </a:r>
            <a:r>
              <a:rPr lang="en-US" sz="2400" i="1" dirty="0" smtClean="0">
                <a:solidFill>
                  <a:prstClr val="black"/>
                </a:solidFill>
              </a:rPr>
              <a:t>Clostridium  </a:t>
            </a:r>
          </a:p>
          <a:p>
            <a:pPr lvl="0" indent="-457200"/>
            <a:r>
              <a:rPr lang="en-US" sz="2400" i="1" dirty="0" smtClean="0">
                <a:solidFill>
                  <a:prstClr val="black"/>
                </a:solidFill>
              </a:rPr>
              <a:t>       perfringens</a:t>
            </a:r>
            <a:r>
              <a:rPr lang="en-US" sz="2400" dirty="0" smtClean="0">
                <a:solidFill>
                  <a:prstClr val="black"/>
                </a:solidFill>
              </a:rPr>
              <a:t>. </a:t>
            </a:r>
          </a:p>
          <a:p>
            <a:pPr lvl="0" indent="-457200">
              <a:buFont typeface="Arial" pitchFamily="34" charset="0"/>
              <a:buChar char="•"/>
            </a:pPr>
            <a:r>
              <a:rPr lang="en-US" sz="2400" dirty="0" smtClean="0">
                <a:solidFill>
                  <a:prstClr val="black"/>
                </a:solidFill>
              </a:rPr>
              <a:t>Recently, some other members of the anaerobic intestinal flora, </a:t>
            </a:r>
          </a:p>
          <a:p>
            <a:pPr lvl="0" indent="-457200"/>
            <a:r>
              <a:rPr lang="en-US" sz="2400" dirty="0" smtClean="0">
                <a:solidFill>
                  <a:prstClr val="black"/>
                </a:solidFill>
              </a:rPr>
              <a:t>       notably </a:t>
            </a:r>
            <a:r>
              <a:rPr lang="en-US" sz="2400" i="1" dirty="0" smtClean="0">
                <a:solidFill>
                  <a:prstClr val="black"/>
                </a:solidFill>
              </a:rPr>
              <a:t>Bifidobacterium</a:t>
            </a:r>
            <a:r>
              <a:rPr lang="en-US" sz="2400" dirty="0" smtClean="0">
                <a:solidFill>
                  <a:prstClr val="black"/>
                </a:solidFill>
              </a:rPr>
              <a:t> spp. have been proposed as an </a:t>
            </a:r>
          </a:p>
          <a:p>
            <a:pPr lvl="0" indent="-457200"/>
            <a:r>
              <a:rPr lang="en-US" sz="2400" dirty="0" smtClean="0">
                <a:solidFill>
                  <a:prstClr val="black"/>
                </a:solidFill>
              </a:rPr>
              <a:t>       additional indicator bacteria</a:t>
            </a:r>
            <a:endParaRPr lang="en-US" sz="2400" dirty="0">
              <a:solidFill>
                <a:prstClr val="black"/>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3" name="Rectangle 2"/>
          <p:cNvSpPr/>
          <p:nvPr/>
        </p:nvSpPr>
        <p:spPr>
          <a:xfrm>
            <a:off x="304800" y="228600"/>
            <a:ext cx="8534400" cy="6370975"/>
          </a:xfrm>
          <a:prstGeom prst="rect">
            <a:avLst/>
          </a:prstGeom>
        </p:spPr>
        <p:txBody>
          <a:bodyPr wrap="square">
            <a:spAutoFit/>
          </a:bodyPr>
          <a:lstStyle/>
          <a:p>
            <a:r>
              <a:rPr lang="en-US" sz="2400" b="1" dirty="0" smtClean="0">
                <a:solidFill>
                  <a:srgbClr val="C00000"/>
                </a:solidFill>
              </a:rPr>
              <a:t>COLIFORM BACTERIA</a:t>
            </a:r>
          </a:p>
          <a:p>
            <a:pPr>
              <a:buFont typeface="Arial" pitchFamily="34" charset="0"/>
              <a:buChar char="•"/>
            </a:pPr>
            <a:r>
              <a:rPr lang="en-US" sz="2400" dirty="0" smtClean="0">
                <a:solidFill>
                  <a:schemeClr val="bg1"/>
                </a:solidFill>
              </a:rPr>
              <a:t>   Coliforms are the members of the family Enterobacteriaceae, it </a:t>
            </a:r>
          </a:p>
          <a:p>
            <a:r>
              <a:rPr lang="en-US" sz="2400" dirty="0" smtClean="0">
                <a:solidFill>
                  <a:schemeClr val="bg1"/>
                </a:solidFill>
              </a:rPr>
              <a:t>    includes several genera like </a:t>
            </a:r>
            <a:r>
              <a:rPr lang="en-US" sz="2400" i="1" dirty="0" smtClean="0">
                <a:solidFill>
                  <a:srgbClr val="FF0000"/>
                </a:solidFill>
              </a:rPr>
              <a:t>Escherichia, Citrobacter, Klebsiella </a:t>
            </a:r>
          </a:p>
          <a:p>
            <a:r>
              <a:rPr lang="en-US" sz="2400" i="1" dirty="0" smtClean="0">
                <a:solidFill>
                  <a:schemeClr val="bg1"/>
                </a:solidFill>
              </a:rPr>
              <a:t>    </a:t>
            </a:r>
            <a:r>
              <a:rPr lang="en-US" sz="2400" dirty="0" smtClean="0">
                <a:solidFill>
                  <a:schemeClr val="bg1"/>
                </a:solidFill>
              </a:rPr>
              <a:t>and </a:t>
            </a:r>
            <a:r>
              <a:rPr lang="en-US" sz="2400" i="1" dirty="0" smtClean="0">
                <a:solidFill>
                  <a:srgbClr val="FF0000"/>
                </a:solidFill>
              </a:rPr>
              <a:t>Enterobacter</a:t>
            </a:r>
            <a:r>
              <a:rPr lang="en-US" sz="2400" dirty="0" smtClean="0">
                <a:solidFill>
                  <a:schemeClr val="bg1"/>
                </a:solidFill>
              </a:rPr>
              <a:t>. </a:t>
            </a:r>
          </a:p>
          <a:p>
            <a:pPr>
              <a:buFont typeface="Arial" pitchFamily="34" charset="0"/>
              <a:buChar char="•"/>
            </a:pPr>
            <a:r>
              <a:rPr lang="en-US" sz="2400" dirty="0" smtClean="0">
                <a:solidFill>
                  <a:schemeClr val="bg1"/>
                </a:solidFill>
              </a:rPr>
              <a:t>  Coliforms are defined as facultatively anaerobic, gram-negative, </a:t>
            </a:r>
          </a:p>
          <a:p>
            <a:r>
              <a:rPr lang="en-US" sz="2400" dirty="0" smtClean="0">
                <a:solidFill>
                  <a:schemeClr val="bg1"/>
                </a:solidFill>
              </a:rPr>
              <a:t>    non sporing, rod shaped bacteria that ferment lactose with acid</a:t>
            </a:r>
          </a:p>
          <a:p>
            <a:r>
              <a:rPr lang="en-US" sz="2400" dirty="0" smtClean="0">
                <a:solidFill>
                  <a:schemeClr val="bg1"/>
                </a:solidFill>
              </a:rPr>
              <a:t>    and gas formation within 24-48 hours at 37 ̊C. Coliforms include </a:t>
            </a:r>
          </a:p>
          <a:p>
            <a:r>
              <a:rPr lang="en-US" sz="2400" dirty="0" smtClean="0">
                <a:solidFill>
                  <a:schemeClr val="bg1"/>
                </a:solidFill>
              </a:rPr>
              <a:t>     number of different organisms. </a:t>
            </a:r>
          </a:p>
          <a:p>
            <a:r>
              <a:rPr lang="en-US" sz="2400" dirty="0" smtClean="0">
                <a:solidFill>
                  <a:schemeClr val="bg1"/>
                </a:solidFill>
              </a:rPr>
              <a:t>1.  Those referred to as typical or faecal (</a:t>
            </a:r>
            <a:r>
              <a:rPr lang="en-US" sz="2400" i="1" dirty="0" smtClean="0">
                <a:solidFill>
                  <a:srgbClr val="FF0000"/>
                </a:solidFill>
              </a:rPr>
              <a:t>E.coli</a:t>
            </a:r>
            <a:r>
              <a:rPr lang="en-US" sz="2400" dirty="0" smtClean="0">
                <a:solidFill>
                  <a:schemeClr val="bg1"/>
                </a:solidFill>
              </a:rPr>
              <a:t>) are commensal of </a:t>
            </a:r>
          </a:p>
          <a:p>
            <a:r>
              <a:rPr lang="en-US" sz="2400" dirty="0" smtClean="0">
                <a:solidFill>
                  <a:schemeClr val="bg1"/>
                </a:solidFill>
              </a:rPr>
              <a:t>      the intestine and are derived almost exclusively from this </a:t>
            </a:r>
          </a:p>
          <a:p>
            <a:r>
              <a:rPr lang="en-US" sz="2400" dirty="0" smtClean="0">
                <a:solidFill>
                  <a:schemeClr val="bg1"/>
                </a:solidFill>
              </a:rPr>
              <a:t>      habitat.</a:t>
            </a:r>
          </a:p>
          <a:p>
            <a:r>
              <a:rPr lang="en-US" sz="2400" dirty="0" smtClean="0">
                <a:solidFill>
                  <a:schemeClr val="bg1"/>
                </a:solidFill>
              </a:rPr>
              <a:t>2.  Others, known as atypical (</a:t>
            </a:r>
            <a:r>
              <a:rPr lang="en-US" sz="2400" i="1" dirty="0" smtClean="0">
                <a:solidFill>
                  <a:srgbClr val="FF0000"/>
                </a:solidFill>
              </a:rPr>
              <a:t>Enterobacter, Klebsiella </a:t>
            </a:r>
            <a:r>
              <a:rPr lang="en-US" sz="2400" dirty="0" smtClean="0">
                <a:solidFill>
                  <a:schemeClr val="bg1"/>
                </a:solidFill>
              </a:rPr>
              <a:t>and </a:t>
            </a:r>
          </a:p>
          <a:p>
            <a:r>
              <a:rPr lang="en-US" sz="2400" i="1" dirty="0" smtClean="0">
                <a:solidFill>
                  <a:schemeClr val="bg1"/>
                </a:solidFill>
              </a:rPr>
              <a:t>     </a:t>
            </a:r>
            <a:r>
              <a:rPr lang="en-US" sz="2400" i="1" dirty="0" smtClean="0">
                <a:solidFill>
                  <a:srgbClr val="FF0000"/>
                </a:solidFill>
              </a:rPr>
              <a:t>Citrobacter</a:t>
            </a:r>
            <a:r>
              <a:rPr lang="en-US" sz="2400" dirty="0" smtClean="0">
                <a:solidFill>
                  <a:schemeClr val="bg1"/>
                </a:solidFill>
              </a:rPr>
              <a:t>) may also grow in soil and on vegetation and hence </a:t>
            </a:r>
          </a:p>
          <a:p>
            <a:r>
              <a:rPr lang="en-US" sz="2400" dirty="0" smtClean="0">
                <a:solidFill>
                  <a:schemeClr val="bg1"/>
                </a:solidFill>
              </a:rPr>
              <a:t>     may often be present in water which is not fecaly contaminated. </a:t>
            </a:r>
          </a:p>
          <a:p>
            <a:pPr>
              <a:buFont typeface="Arial" pitchFamily="34" charset="0"/>
              <a:buChar char="•"/>
            </a:pPr>
            <a:r>
              <a:rPr lang="en-US" sz="2400" dirty="0" smtClean="0">
                <a:solidFill>
                  <a:schemeClr val="bg1"/>
                </a:solidFill>
              </a:rPr>
              <a:t>  Thus in carrying out the test for coliform bacilli in water it is </a:t>
            </a:r>
          </a:p>
          <a:p>
            <a:r>
              <a:rPr lang="en-US" sz="2400" dirty="0" smtClean="0">
                <a:solidFill>
                  <a:schemeClr val="bg1"/>
                </a:solidFill>
              </a:rPr>
              <a:t>    necessary to determine whether the strains present are typical </a:t>
            </a:r>
          </a:p>
          <a:p>
            <a:r>
              <a:rPr lang="en-US" sz="2400" dirty="0" smtClean="0">
                <a:solidFill>
                  <a:schemeClr val="bg1"/>
                </a:solidFill>
              </a:rPr>
              <a:t>    or atypical.</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81000" y="304800"/>
            <a:ext cx="8458200" cy="5693866"/>
          </a:xfrm>
          <a:prstGeom prst="rect">
            <a:avLst/>
          </a:prstGeom>
        </p:spPr>
        <p:txBody>
          <a:bodyPr wrap="square">
            <a:spAutoFit/>
          </a:bodyPr>
          <a:lstStyle/>
          <a:p>
            <a:r>
              <a:rPr lang="en-US" sz="2800" b="1" i="1" dirty="0" smtClean="0">
                <a:solidFill>
                  <a:srgbClr val="C00000"/>
                </a:solidFill>
              </a:rPr>
              <a:t>Escherichia coli </a:t>
            </a:r>
            <a:r>
              <a:rPr lang="en-US" sz="2800" b="1" dirty="0" smtClean="0">
                <a:solidFill>
                  <a:srgbClr val="7030A0"/>
                </a:solidFill>
              </a:rPr>
              <a:t>as an indicator organism</a:t>
            </a:r>
            <a:r>
              <a:rPr lang="en-US" sz="2400" b="1" dirty="0" smtClean="0">
                <a:solidFill>
                  <a:srgbClr val="7030A0"/>
                </a:solidFill>
              </a:rPr>
              <a:t> </a:t>
            </a:r>
          </a:p>
          <a:p>
            <a:endParaRPr lang="en-US" sz="2400" b="1" dirty="0" smtClean="0">
              <a:solidFill>
                <a:srgbClr val="7030A0"/>
              </a:solidFill>
            </a:endParaRPr>
          </a:p>
          <a:p>
            <a:pPr>
              <a:buFont typeface="Arial" pitchFamily="34" charset="0"/>
              <a:buChar char="•"/>
            </a:pPr>
            <a:r>
              <a:rPr lang="en-US" sz="2400" dirty="0" smtClean="0">
                <a:solidFill>
                  <a:schemeClr val="bg1"/>
                </a:solidFill>
              </a:rPr>
              <a:t>   Among so many indicator organisms, faecal coliforms i.e. </a:t>
            </a:r>
            <a:r>
              <a:rPr lang="en-US" sz="2400" i="1" dirty="0" smtClean="0">
                <a:solidFill>
                  <a:schemeClr val="bg1"/>
                </a:solidFill>
              </a:rPr>
              <a:t>E.coli</a:t>
            </a:r>
            <a:r>
              <a:rPr lang="en-US" sz="2400" dirty="0" smtClean="0">
                <a:solidFill>
                  <a:schemeClr val="bg1"/>
                </a:solidFill>
              </a:rPr>
              <a:t>  </a:t>
            </a:r>
          </a:p>
          <a:p>
            <a:r>
              <a:rPr lang="en-US" sz="2400" dirty="0" smtClean="0">
                <a:solidFill>
                  <a:schemeClr val="bg1"/>
                </a:solidFill>
              </a:rPr>
              <a:t>    has found the most wide spread use as an indicator organism </a:t>
            </a:r>
          </a:p>
          <a:p>
            <a:r>
              <a:rPr lang="en-US" sz="2400" dirty="0" smtClean="0">
                <a:solidFill>
                  <a:schemeClr val="bg1"/>
                </a:solidFill>
              </a:rPr>
              <a:t>    due to the following reasons.</a:t>
            </a:r>
          </a:p>
          <a:p>
            <a:endParaRPr lang="en-US" sz="2400" dirty="0" smtClean="0">
              <a:solidFill>
                <a:schemeClr val="bg1"/>
              </a:solidFill>
            </a:endParaRPr>
          </a:p>
          <a:p>
            <a:pPr marL="457200" indent="-457200"/>
            <a:r>
              <a:rPr lang="en-US" sz="2400" i="1" dirty="0" smtClean="0">
                <a:solidFill>
                  <a:schemeClr val="bg1"/>
                </a:solidFill>
              </a:rPr>
              <a:t>1.  </a:t>
            </a:r>
            <a:r>
              <a:rPr lang="en-US" sz="2400" b="1" i="1" dirty="0" smtClean="0">
                <a:solidFill>
                  <a:srgbClr val="C00000"/>
                </a:solidFill>
              </a:rPr>
              <a:t>E.coli</a:t>
            </a:r>
            <a:r>
              <a:rPr lang="en-US" sz="2400" dirty="0" smtClean="0">
                <a:solidFill>
                  <a:schemeClr val="bg1"/>
                </a:solidFill>
              </a:rPr>
              <a:t> is a normal flora of intestinal tract of healthy humans. </a:t>
            </a:r>
          </a:p>
          <a:p>
            <a:pPr marL="457200" indent="-457200"/>
            <a:r>
              <a:rPr lang="en-US" sz="2400" dirty="0" smtClean="0">
                <a:solidFill>
                  <a:schemeClr val="bg1"/>
                </a:solidFill>
              </a:rPr>
              <a:t>2.  </a:t>
            </a:r>
            <a:r>
              <a:rPr lang="en-US" sz="2400" b="1" i="1" dirty="0" smtClean="0">
                <a:solidFill>
                  <a:srgbClr val="C00000"/>
                </a:solidFill>
              </a:rPr>
              <a:t>E. coli</a:t>
            </a:r>
            <a:r>
              <a:rPr lang="en-US" sz="2400" i="1" dirty="0" smtClean="0">
                <a:solidFill>
                  <a:srgbClr val="C00000"/>
                </a:solidFill>
              </a:rPr>
              <a:t> </a:t>
            </a:r>
            <a:r>
              <a:rPr lang="en-US" sz="2400" dirty="0" smtClean="0">
                <a:solidFill>
                  <a:schemeClr val="bg1"/>
                </a:solidFill>
              </a:rPr>
              <a:t>is excreted in large numbers in human faeces (~ 5 x 10</a:t>
            </a:r>
            <a:r>
              <a:rPr lang="en-US" sz="2400" baseline="30000" dirty="0" smtClean="0">
                <a:solidFill>
                  <a:schemeClr val="bg1"/>
                </a:solidFill>
              </a:rPr>
              <a:t>7</a:t>
            </a:r>
          </a:p>
          <a:p>
            <a:pPr marL="457200" indent="-457200"/>
            <a:r>
              <a:rPr lang="en-US" sz="2400" dirty="0" smtClean="0">
                <a:solidFill>
                  <a:schemeClr val="bg1"/>
                </a:solidFill>
              </a:rPr>
              <a:t>     organisms/gram ). As a result there are high chances of </a:t>
            </a:r>
          </a:p>
          <a:p>
            <a:pPr marL="457200" indent="-457200"/>
            <a:r>
              <a:rPr lang="en-US" sz="2400" dirty="0" smtClean="0">
                <a:solidFill>
                  <a:schemeClr val="bg1"/>
                </a:solidFill>
              </a:rPr>
              <a:t>     detecting the organism even after high dilutions.</a:t>
            </a:r>
          </a:p>
          <a:p>
            <a:pPr marL="457200" indent="-457200"/>
            <a:r>
              <a:rPr lang="en-US" sz="2400" dirty="0" smtClean="0">
                <a:solidFill>
                  <a:schemeClr val="bg1"/>
                </a:solidFill>
              </a:rPr>
              <a:t>3.</a:t>
            </a:r>
            <a:r>
              <a:rPr lang="en-US" sz="2400" i="1" dirty="0" smtClean="0">
                <a:solidFill>
                  <a:srgbClr val="C00000"/>
                </a:solidFill>
              </a:rPr>
              <a:t>  </a:t>
            </a:r>
            <a:r>
              <a:rPr lang="en-US" sz="2400" b="1" i="1" dirty="0" smtClean="0">
                <a:solidFill>
                  <a:srgbClr val="C00000"/>
                </a:solidFill>
              </a:rPr>
              <a:t>E.coli </a:t>
            </a:r>
            <a:r>
              <a:rPr lang="en-US" sz="2400" dirty="0" smtClean="0">
                <a:solidFill>
                  <a:schemeClr val="bg1"/>
                </a:solidFill>
              </a:rPr>
              <a:t>are derived almost exclusively, from intestine of humans.</a:t>
            </a:r>
          </a:p>
          <a:p>
            <a:pPr marL="457200" indent="-457200"/>
            <a:r>
              <a:rPr lang="en-US" sz="2400" dirty="0" smtClean="0">
                <a:solidFill>
                  <a:schemeClr val="bg1"/>
                </a:solidFill>
              </a:rPr>
              <a:t>4.  Survival rate of </a:t>
            </a:r>
            <a:r>
              <a:rPr lang="en-US" sz="2400" b="1" i="1" dirty="0" smtClean="0">
                <a:solidFill>
                  <a:srgbClr val="C00000"/>
                </a:solidFill>
              </a:rPr>
              <a:t>E.coli</a:t>
            </a:r>
            <a:r>
              <a:rPr lang="en-US" sz="2400" dirty="0" smtClean="0">
                <a:solidFill>
                  <a:schemeClr val="bg1"/>
                </a:solidFill>
              </a:rPr>
              <a:t> is longer than that of any gastro-intestinal </a:t>
            </a:r>
          </a:p>
          <a:p>
            <a:pPr marL="457200" indent="-457200"/>
            <a:r>
              <a:rPr lang="en-US" sz="2400" dirty="0" smtClean="0">
                <a:solidFill>
                  <a:schemeClr val="bg1"/>
                </a:solidFill>
              </a:rPr>
              <a:t>     pathogen.</a:t>
            </a:r>
          </a:p>
          <a:p>
            <a:pPr marL="457200" indent="-457200"/>
            <a:r>
              <a:rPr lang="en-US" sz="2400" dirty="0" smtClean="0">
                <a:solidFill>
                  <a:schemeClr val="bg1"/>
                </a:solidFill>
              </a:rPr>
              <a:t>5.  Isolation of </a:t>
            </a:r>
            <a:r>
              <a:rPr lang="en-US" sz="2400" b="1" i="1" dirty="0" smtClean="0">
                <a:solidFill>
                  <a:srgbClr val="C00000"/>
                </a:solidFill>
              </a:rPr>
              <a:t>E.coli</a:t>
            </a:r>
            <a:r>
              <a:rPr lang="en-US" sz="2400" dirty="0" smtClean="0">
                <a:solidFill>
                  <a:schemeClr val="bg1"/>
                </a:solidFill>
              </a:rPr>
              <a:t> is relatively very easy as well as it is non-</a:t>
            </a:r>
          </a:p>
          <a:p>
            <a:pPr marL="457200" indent="-457200"/>
            <a:r>
              <a:rPr lang="en-US" sz="2400" dirty="0" smtClean="0">
                <a:solidFill>
                  <a:schemeClr val="bg1"/>
                </a:solidFill>
              </a:rPr>
              <a:t>     pathogenic and harmless.</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4038600" cy="523220"/>
          </a:xfrm>
          <a:prstGeom prst="rect">
            <a:avLst/>
          </a:prstGeom>
        </p:spPr>
        <p:txBody>
          <a:bodyPr wrap="square">
            <a:spAutoFit/>
          </a:bodyPr>
          <a:lstStyle/>
          <a:p>
            <a:r>
              <a:rPr lang="en-US" sz="2800" b="1" u="sng" dirty="0" smtClean="0">
                <a:solidFill>
                  <a:srgbClr val="FF0000"/>
                </a:solidFill>
                <a:latin typeface="+mj-lt"/>
                <a:ea typeface="Times New Roman" pitchFamily="18" charset="0"/>
                <a:cs typeface="Times New Roman" pitchFamily="18" charset="0"/>
              </a:rPr>
              <a:t>Types of natural Waters </a:t>
            </a:r>
            <a:endParaRPr lang="en-US" sz="2800" b="1" u="sng" dirty="0">
              <a:solidFill>
                <a:srgbClr val="FF0000"/>
              </a:solidFill>
              <a:latin typeface="+mj-lt"/>
            </a:endParaRPr>
          </a:p>
        </p:txBody>
      </p:sp>
      <p:sp>
        <p:nvSpPr>
          <p:cNvPr id="6" name="Rectangle 5"/>
          <p:cNvSpPr/>
          <p:nvPr/>
        </p:nvSpPr>
        <p:spPr>
          <a:xfrm>
            <a:off x="304800" y="762000"/>
            <a:ext cx="8534400" cy="5632311"/>
          </a:xfrm>
          <a:prstGeom prst="rect">
            <a:avLst/>
          </a:prstGeom>
        </p:spPr>
        <p:txBody>
          <a:bodyPr wrap="square">
            <a:spAutoFit/>
          </a:bodyPr>
          <a:lstStyle/>
          <a:p>
            <a:pPr marL="180000">
              <a:buFont typeface="Arial" pitchFamily="34" charset="0"/>
              <a:buChar char="•"/>
            </a:pPr>
            <a:r>
              <a:rPr lang="en-US" sz="2400" dirty="0" smtClean="0">
                <a:solidFill>
                  <a:schemeClr val="bg1"/>
                </a:solidFill>
              </a:rPr>
              <a:t>    Water has curious and unusual properties, and plays an</a:t>
            </a:r>
          </a:p>
          <a:p>
            <a:pPr marL="180000"/>
            <a:r>
              <a:rPr lang="en-US" sz="2400" dirty="0" smtClean="0">
                <a:solidFill>
                  <a:schemeClr val="bg1"/>
                </a:solidFill>
              </a:rPr>
              <a:t>     important role in living system. This, "No life without water" is </a:t>
            </a:r>
          </a:p>
          <a:p>
            <a:pPr marL="180000"/>
            <a:r>
              <a:rPr lang="en-US" sz="2400" dirty="0" smtClean="0">
                <a:solidFill>
                  <a:schemeClr val="bg1"/>
                </a:solidFill>
              </a:rPr>
              <a:t>     a common saying It is a master solvent, and all metabolic </a:t>
            </a:r>
          </a:p>
          <a:p>
            <a:pPr marL="180000"/>
            <a:r>
              <a:rPr lang="en-US" sz="2400" dirty="0" smtClean="0">
                <a:solidFill>
                  <a:schemeClr val="bg1"/>
                </a:solidFill>
              </a:rPr>
              <a:t>     reactions of living organism depend on the presence of water.  </a:t>
            </a:r>
          </a:p>
          <a:p>
            <a:pPr marL="180000">
              <a:buFont typeface="Arial" pitchFamily="34" charset="0"/>
              <a:buChar char="•"/>
            </a:pPr>
            <a:r>
              <a:rPr lang="en-US" sz="2400" dirty="0" smtClean="0">
                <a:solidFill>
                  <a:schemeClr val="bg1"/>
                </a:solidFill>
              </a:rPr>
              <a:t>   Nearly three fourths of the earth surface is covered by water, </a:t>
            </a:r>
          </a:p>
          <a:p>
            <a:pPr marL="180000"/>
            <a:r>
              <a:rPr lang="en-US" sz="2400" dirty="0" smtClean="0">
                <a:solidFill>
                  <a:schemeClr val="bg1"/>
                </a:solidFill>
              </a:rPr>
              <a:t>     mainly ocean, and to lesser degree by rivers, lakes, and  </a:t>
            </a:r>
          </a:p>
          <a:p>
            <a:pPr marL="180000"/>
            <a:r>
              <a:rPr lang="en-US" sz="2400" dirty="0" smtClean="0">
                <a:solidFill>
                  <a:schemeClr val="bg1"/>
                </a:solidFill>
              </a:rPr>
              <a:t>     streams. </a:t>
            </a:r>
          </a:p>
          <a:p>
            <a:pPr marL="180000">
              <a:buFont typeface="Arial" pitchFamily="34" charset="0"/>
              <a:buChar char="•"/>
            </a:pPr>
            <a:r>
              <a:rPr lang="en-US" sz="2400" dirty="0" smtClean="0">
                <a:solidFill>
                  <a:schemeClr val="bg1"/>
                </a:solidFill>
              </a:rPr>
              <a:t>   This water is in continuous circulation, the process is known as </a:t>
            </a:r>
          </a:p>
          <a:p>
            <a:pPr marL="180000"/>
            <a:r>
              <a:rPr lang="en-US" sz="2400" dirty="0" smtClean="0">
                <a:solidFill>
                  <a:schemeClr val="bg1"/>
                </a:solidFill>
              </a:rPr>
              <a:t>     the water cycle or hydrologic cycle. </a:t>
            </a:r>
          </a:p>
          <a:p>
            <a:pPr marL="180000">
              <a:buFont typeface="Arial" pitchFamily="34" charset="0"/>
              <a:buChar char="•"/>
            </a:pPr>
            <a:r>
              <a:rPr lang="en-US" sz="2400" dirty="0" smtClean="0">
                <a:solidFill>
                  <a:schemeClr val="bg1"/>
                </a:solidFill>
              </a:rPr>
              <a:t>   Water is lost from the earth by the way of evaporation, </a:t>
            </a:r>
          </a:p>
          <a:p>
            <a:pPr marL="180000"/>
            <a:r>
              <a:rPr lang="en-US" sz="2400" dirty="0" smtClean="0">
                <a:solidFill>
                  <a:schemeClr val="bg1"/>
                </a:solidFill>
              </a:rPr>
              <a:t>     transpiration and exhalation, and is returned to the earth by </a:t>
            </a:r>
          </a:p>
          <a:p>
            <a:pPr marL="180000"/>
            <a:r>
              <a:rPr lang="en-US" sz="2400" dirty="0" smtClean="0">
                <a:solidFill>
                  <a:schemeClr val="bg1"/>
                </a:solidFill>
              </a:rPr>
              <a:t>     the way of precipitation. </a:t>
            </a:r>
          </a:p>
          <a:p>
            <a:pPr marL="180000">
              <a:buFont typeface="Arial" pitchFamily="34" charset="0"/>
              <a:buChar char="•"/>
            </a:pPr>
            <a:r>
              <a:rPr lang="en-US" sz="2400" dirty="0" smtClean="0">
                <a:solidFill>
                  <a:schemeClr val="bg1"/>
                </a:solidFill>
              </a:rPr>
              <a:t>   Microorganisms get into natural waters from air, soil, sewage,   </a:t>
            </a:r>
          </a:p>
          <a:p>
            <a:pPr marL="180000"/>
            <a:r>
              <a:rPr lang="en-US" sz="2400" dirty="0" smtClean="0">
                <a:solidFill>
                  <a:schemeClr val="bg1"/>
                </a:solidFill>
              </a:rPr>
              <a:t>     organic wastes, dead plants and animals, etc. Thus almost any </a:t>
            </a:r>
          </a:p>
          <a:p>
            <a:pPr marL="180000"/>
            <a:r>
              <a:rPr lang="en-US" sz="2400" dirty="0" smtClean="0">
                <a:solidFill>
                  <a:schemeClr val="bg1"/>
                </a:solidFill>
              </a:rPr>
              <a:t>     type of organisms may be found in water.</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304800"/>
            <a:ext cx="8534400" cy="6063198"/>
          </a:xfrm>
          <a:prstGeom prst="rect">
            <a:avLst/>
          </a:prstGeom>
        </p:spPr>
        <p:txBody>
          <a:bodyPr wrap="square">
            <a:spAutoFit/>
          </a:bodyPr>
          <a:lstStyle/>
          <a:p>
            <a:r>
              <a:rPr lang="en-US" sz="2800" b="1" dirty="0" smtClean="0">
                <a:solidFill>
                  <a:srgbClr val="C00000"/>
                </a:solidFill>
              </a:rPr>
              <a:t>TESTS FOR DIFFERENTIATION OF COLIFORMS</a:t>
            </a:r>
          </a:p>
          <a:p>
            <a:pPr marL="457200" indent="-457200">
              <a:buAutoNum type="arabicParenBoth"/>
            </a:pPr>
            <a:r>
              <a:rPr lang="en-US" sz="2400" b="1" dirty="0" smtClean="0">
                <a:solidFill>
                  <a:srgbClr val="0070C0"/>
                </a:solidFill>
              </a:rPr>
              <a:t>IMVIC test </a:t>
            </a:r>
          </a:p>
          <a:p>
            <a:pPr indent="-457200"/>
            <a:r>
              <a:rPr lang="en-US" sz="2400" dirty="0" smtClean="0">
                <a:solidFill>
                  <a:schemeClr val="bg1"/>
                </a:solidFill>
              </a:rPr>
              <a:t>       As stated earlier it is essential to differentiate between typical </a:t>
            </a:r>
          </a:p>
          <a:p>
            <a:pPr indent="-457200"/>
            <a:r>
              <a:rPr lang="en-US" sz="2400" dirty="0" smtClean="0">
                <a:solidFill>
                  <a:schemeClr val="bg1"/>
                </a:solidFill>
              </a:rPr>
              <a:t>       and atypical coliforms. The differentiation is based on the basis  </a:t>
            </a:r>
          </a:p>
          <a:p>
            <a:pPr indent="-457200"/>
            <a:r>
              <a:rPr lang="en-US" sz="2400" dirty="0" smtClean="0">
                <a:solidFill>
                  <a:schemeClr val="bg1"/>
                </a:solidFill>
              </a:rPr>
              <a:t>       of four biochemical tests, known as IMVIC tests. </a:t>
            </a:r>
          </a:p>
          <a:p>
            <a:pPr indent="-457200"/>
            <a:r>
              <a:rPr lang="en-US" sz="2400" dirty="0" smtClean="0">
                <a:solidFill>
                  <a:schemeClr val="bg1"/>
                </a:solidFill>
              </a:rPr>
              <a:t>       The letter </a:t>
            </a:r>
            <a:r>
              <a:rPr lang="en-US" sz="2400" b="1" dirty="0" smtClean="0">
                <a:solidFill>
                  <a:srgbClr val="C00000"/>
                </a:solidFill>
              </a:rPr>
              <a:t>I</a:t>
            </a:r>
            <a:r>
              <a:rPr lang="en-US" sz="2400" dirty="0" smtClean="0">
                <a:solidFill>
                  <a:schemeClr val="bg1"/>
                </a:solidFill>
              </a:rPr>
              <a:t> stands for indole test, </a:t>
            </a:r>
            <a:r>
              <a:rPr lang="en-US" sz="2400" b="1" dirty="0" smtClean="0">
                <a:solidFill>
                  <a:srgbClr val="C00000"/>
                </a:solidFill>
              </a:rPr>
              <a:t>M</a:t>
            </a:r>
            <a:r>
              <a:rPr lang="en-US" sz="2400" dirty="0" smtClean="0">
                <a:solidFill>
                  <a:schemeClr val="bg1"/>
                </a:solidFill>
              </a:rPr>
              <a:t> for methyl red test. </a:t>
            </a:r>
            <a:r>
              <a:rPr lang="en-US" sz="2400" b="1" dirty="0" smtClean="0">
                <a:solidFill>
                  <a:srgbClr val="C00000"/>
                </a:solidFill>
              </a:rPr>
              <a:t>V</a:t>
            </a:r>
            <a:r>
              <a:rPr lang="en-US" sz="2400" dirty="0" smtClean="0">
                <a:solidFill>
                  <a:schemeClr val="bg1"/>
                </a:solidFill>
              </a:rPr>
              <a:t> for </a:t>
            </a:r>
          </a:p>
          <a:p>
            <a:pPr indent="-457200"/>
            <a:r>
              <a:rPr lang="en-US" sz="2400" dirty="0" smtClean="0">
                <a:solidFill>
                  <a:schemeClr val="bg1"/>
                </a:solidFill>
              </a:rPr>
              <a:t>       Voges-Proskauer test and </a:t>
            </a:r>
            <a:r>
              <a:rPr lang="en-US" sz="2400" b="1" dirty="0" smtClean="0">
                <a:solidFill>
                  <a:srgbClr val="C00000"/>
                </a:solidFill>
              </a:rPr>
              <a:t>C</a:t>
            </a:r>
            <a:r>
              <a:rPr lang="en-US" sz="2400" dirty="0" smtClean="0">
                <a:solidFill>
                  <a:schemeClr val="bg1"/>
                </a:solidFill>
              </a:rPr>
              <a:t> for citrate test.</a:t>
            </a:r>
          </a:p>
          <a:p>
            <a:pPr indent="-457200"/>
            <a:r>
              <a:rPr lang="en-US" sz="2400" dirty="0" smtClean="0">
                <a:solidFill>
                  <a:schemeClr val="bg1"/>
                </a:solidFill>
              </a:rPr>
              <a:t> </a:t>
            </a:r>
          </a:p>
          <a:p>
            <a:pPr indent="-457200"/>
            <a:r>
              <a:rPr lang="en-US" sz="2400" dirty="0" smtClean="0">
                <a:solidFill>
                  <a:schemeClr val="bg1"/>
                </a:solidFill>
              </a:rPr>
              <a:t>The letter </a:t>
            </a:r>
            <a:r>
              <a:rPr lang="en-US" sz="2400" dirty="0" err="1" smtClean="0">
                <a:solidFill>
                  <a:schemeClr val="bg1"/>
                </a:solidFill>
              </a:rPr>
              <a:t>i</a:t>
            </a:r>
            <a:r>
              <a:rPr lang="en-US" sz="2400" dirty="0" smtClean="0">
                <a:solidFill>
                  <a:schemeClr val="bg1"/>
                </a:solidFill>
              </a:rPr>
              <a:t> between V and C is added solely for euphony. On the basis of these four tests, the coliforms are differentiated as follows.</a:t>
            </a:r>
          </a:p>
          <a:p>
            <a:pPr indent="-457200"/>
            <a:r>
              <a:rPr lang="en-US" sz="2400" b="1" dirty="0" smtClean="0">
                <a:solidFill>
                  <a:schemeClr val="bg1"/>
                </a:solidFill>
              </a:rPr>
              <a:t>          </a:t>
            </a:r>
          </a:p>
          <a:p>
            <a:pPr indent="-457200"/>
            <a:r>
              <a:rPr lang="en-US" sz="2400" b="1" dirty="0" smtClean="0">
                <a:solidFill>
                  <a:schemeClr val="bg1"/>
                </a:solidFill>
              </a:rPr>
              <a:t>          </a:t>
            </a:r>
            <a:r>
              <a:rPr lang="en-US" sz="2400" b="1" dirty="0" smtClean="0">
                <a:solidFill>
                  <a:srgbClr val="C00000"/>
                </a:solidFill>
              </a:rPr>
              <a:t>Tests                                  </a:t>
            </a:r>
            <a:r>
              <a:rPr lang="en-US" sz="2400" b="1" i="1" dirty="0" smtClean="0">
                <a:solidFill>
                  <a:srgbClr val="C00000"/>
                </a:solidFill>
              </a:rPr>
              <a:t> E.coli       </a:t>
            </a:r>
            <a:r>
              <a:rPr lang="en-US" sz="2400" i="1" dirty="0" smtClean="0">
                <a:solidFill>
                  <a:schemeClr val="bg1"/>
                </a:solidFill>
              </a:rPr>
              <a:t> </a:t>
            </a:r>
            <a:r>
              <a:rPr lang="en-US" sz="2400" b="1" i="1" dirty="0" smtClean="0">
                <a:solidFill>
                  <a:srgbClr val="C00000"/>
                </a:solidFill>
              </a:rPr>
              <a:t>Enterobacter </a:t>
            </a:r>
            <a:r>
              <a:rPr lang="en-US" sz="2400" b="1" i="1" dirty="0" err="1" smtClean="0">
                <a:solidFill>
                  <a:srgbClr val="C00000"/>
                </a:solidFill>
              </a:rPr>
              <a:t>aerogens</a:t>
            </a:r>
            <a:endParaRPr lang="en-US" sz="2400" b="1" dirty="0" smtClean="0">
              <a:solidFill>
                <a:srgbClr val="C00000"/>
              </a:solidFill>
            </a:endParaRPr>
          </a:p>
          <a:p>
            <a:pPr indent="-457200"/>
            <a:r>
              <a:rPr lang="en-US" sz="2400" dirty="0" smtClean="0">
                <a:solidFill>
                  <a:schemeClr val="bg1"/>
                </a:solidFill>
              </a:rPr>
              <a:t>           Indol 			    +                             -</a:t>
            </a:r>
          </a:p>
          <a:p>
            <a:pPr indent="-457200"/>
            <a:r>
              <a:rPr lang="en-US" sz="2400" dirty="0" smtClean="0">
                <a:solidFill>
                  <a:schemeClr val="bg1"/>
                </a:solidFill>
              </a:rPr>
              <a:t>          Methyl red		    +                             -</a:t>
            </a:r>
          </a:p>
          <a:p>
            <a:pPr indent="-457200"/>
            <a:r>
              <a:rPr lang="en-US" sz="2400" dirty="0" smtClean="0">
                <a:solidFill>
                  <a:schemeClr val="bg1"/>
                </a:solidFill>
              </a:rPr>
              <a:t>          Voges-Proskauer                  -                             +</a:t>
            </a:r>
          </a:p>
          <a:p>
            <a:pPr indent="-457200"/>
            <a:r>
              <a:rPr lang="en-US" sz="2400" dirty="0" smtClean="0">
                <a:solidFill>
                  <a:schemeClr val="bg1"/>
                </a:solidFill>
              </a:rPr>
              <a:t>          Citrate			     -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304800"/>
            <a:ext cx="8610600" cy="6001643"/>
          </a:xfrm>
          <a:prstGeom prst="rect">
            <a:avLst/>
          </a:prstGeom>
        </p:spPr>
        <p:txBody>
          <a:bodyPr wrap="square">
            <a:spAutoFit/>
          </a:bodyPr>
          <a:lstStyle/>
          <a:p>
            <a:r>
              <a:rPr lang="en-US" sz="2400" b="1" dirty="0" smtClean="0">
                <a:solidFill>
                  <a:srgbClr val="FF0000"/>
                </a:solidFill>
              </a:rPr>
              <a:t>Test                                       </a:t>
            </a:r>
            <a:r>
              <a:rPr lang="en-US" sz="2400" b="1" i="1" dirty="0" smtClean="0">
                <a:solidFill>
                  <a:srgbClr val="FF0000"/>
                </a:solidFill>
              </a:rPr>
              <a:t>E. coli                               </a:t>
            </a:r>
            <a:r>
              <a:rPr lang="en-US" sz="2400" b="1" dirty="0" smtClean="0">
                <a:solidFill>
                  <a:srgbClr val="FF0000"/>
                </a:solidFill>
              </a:rPr>
              <a:t> </a:t>
            </a:r>
            <a:r>
              <a:rPr lang="en-US" sz="2400" b="1" dirty="0" err="1" smtClean="0">
                <a:solidFill>
                  <a:srgbClr val="FF0000"/>
                </a:solidFill>
              </a:rPr>
              <a:t>E.aerogenes</a:t>
            </a:r>
            <a:endParaRPr lang="en-US" sz="2400" b="1" dirty="0" smtClean="0">
              <a:solidFill>
                <a:srgbClr val="FF0000"/>
              </a:solidFill>
            </a:endParaRPr>
          </a:p>
          <a:p>
            <a:r>
              <a:rPr lang="en-US" sz="2400" dirty="0" smtClean="0">
                <a:solidFill>
                  <a:schemeClr val="bg1"/>
                </a:solidFill>
              </a:rPr>
              <a:t>Indole                       Indole is produced                Not produced(-)</a:t>
            </a:r>
          </a:p>
          <a:p>
            <a:r>
              <a:rPr lang="en-US" sz="2400" dirty="0" smtClean="0">
                <a:solidFill>
                  <a:schemeClr val="bg1"/>
                </a:solidFill>
              </a:rPr>
              <a:t>                                   from tryptophan (+)</a:t>
            </a:r>
          </a:p>
          <a:p>
            <a:endParaRPr lang="en-US" sz="2400" dirty="0" smtClean="0">
              <a:solidFill>
                <a:schemeClr val="bg1"/>
              </a:solidFill>
            </a:endParaRPr>
          </a:p>
          <a:p>
            <a:r>
              <a:rPr lang="en-US" sz="2400" dirty="0" smtClean="0">
                <a:solidFill>
                  <a:schemeClr val="bg1"/>
                </a:solidFill>
              </a:rPr>
              <a:t>Methyl Red              Methyl red is turned red,    Methyl red remains</a:t>
            </a:r>
          </a:p>
          <a:p>
            <a:r>
              <a:rPr lang="en-US" sz="2400" dirty="0" smtClean="0">
                <a:solidFill>
                  <a:schemeClr val="bg1"/>
                </a:solidFill>
              </a:rPr>
              <a:t>                                   which means a pH of           yellow, which means   </a:t>
            </a:r>
          </a:p>
          <a:p>
            <a:r>
              <a:rPr lang="en-US" sz="2400" dirty="0" smtClean="0">
                <a:solidFill>
                  <a:schemeClr val="bg1"/>
                </a:solidFill>
              </a:rPr>
              <a:t>                                   below4.5 is produced(+)     less acid produced(-)</a:t>
            </a:r>
          </a:p>
          <a:p>
            <a:endParaRPr lang="en-US" sz="2400" dirty="0" smtClean="0">
              <a:solidFill>
                <a:schemeClr val="bg1"/>
              </a:solidFill>
            </a:endParaRPr>
          </a:p>
          <a:p>
            <a:r>
              <a:rPr lang="en-US" sz="2400" dirty="0" smtClean="0">
                <a:solidFill>
                  <a:schemeClr val="bg1"/>
                </a:solidFill>
              </a:rPr>
              <a:t>Voges-Proskauer    Acetyl methyl carbinol          Acetyl methyl</a:t>
            </a:r>
          </a:p>
          <a:p>
            <a:r>
              <a:rPr lang="en-US" sz="2400" dirty="0" smtClean="0">
                <a:solidFill>
                  <a:schemeClr val="bg1"/>
                </a:solidFill>
              </a:rPr>
              <a:t>                                  is not produced in                  carbinol is</a:t>
            </a:r>
          </a:p>
          <a:p>
            <a:r>
              <a:rPr lang="en-US" sz="2400" dirty="0" smtClean="0">
                <a:solidFill>
                  <a:schemeClr val="bg1"/>
                </a:solidFill>
              </a:rPr>
              <a:t>                                  glucose peptone                     produced(+)</a:t>
            </a:r>
          </a:p>
          <a:p>
            <a:r>
              <a:rPr lang="en-US" sz="2400" dirty="0" smtClean="0">
                <a:solidFill>
                  <a:schemeClr val="bg1"/>
                </a:solidFill>
              </a:rPr>
              <a:t>                                  medium(-)</a:t>
            </a:r>
          </a:p>
          <a:p>
            <a:endParaRPr lang="en-US" sz="2400" dirty="0" smtClean="0">
              <a:solidFill>
                <a:schemeClr val="bg1"/>
              </a:solidFill>
            </a:endParaRPr>
          </a:p>
          <a:p>
            <a:r>
              <a:rPr lang="en-US" sz="2400" dirty="0" smtClean="0">
                <a:solidFill>
                  <a:schemeClr val="bg1"/>
                </a:solidFill>
              </a:rPr>
              <a:t>Citrate                     Citrate as the sole                  Supports the</a:t>
            </a:r>
          </a:p>
          <a:p>
            <a:r>
              <a:rPr lang="en-US" sz="2400" dirty="0" smtClean="0">
                <a:solidFill>
                  <a:schemeClr val="bg1"/>
                </a:solidFill>
              </a:rPr>
              <a:t>                                 source carbon does                growth(+)</a:t>
            </a:r>
          </a:p>
          <a:p>
            <a:r>
              <a:rPr lang="en-US" sz="2400" dirty="0" smtClean="0">
                <a:solidFill>
                  <a:schemeClr val="bg1"/>
                </a:solidFill>
              </a:rPr>
              <a:t>                                 not support growth(-)</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610600" cy="6432530"/>
          </a:xfrm>
          <a:prstGeom prst="rect">
            <a:avLst/>
          </a:prstGeom>
        </p:spPr>
        <p:txBody>
          <a:bodyPr wrap="square">
            <a:spAutoFit/>
          </a:bodyPr>
          <a:lstStyle/>
          <a:p>
            <a:r>
              <a:rPr lang="en-US" sz="2800" b="1" dirty="0" smtClean="0">
                <a:solidFill>
                  <a:srgbClr val="0070C0"/>
                </a:solidFill>
              </a:rPr>
              <a:t>(2)</a:t>
            </a:r>
            <a:r>
              <a:rPr lang="en-US" sz="2400" b="1" dirty="0" smtClean="0">
                <a:solidFill>
                  <a:srgbClr val="0070C0"/>
                </a:solidFill>
              </a:rPr>
              <a:t> </a:t>
            </a:r>
            <a:r>
              <a:rPr lang="en-US" sz="2800" b="1" dirty="0" smtClean="0">
                <a:solidFill>
                  <a:srgbClr val="0070C0"/>
                </a:solidFill>
              </a:rPr>
              <a:t>Elevated temperature (Eijkman's) test</a:t>
            </a:r>
          </a:p>
          <a:p>
            <a:r>
              <a:rPr lang="en-US" sz="2400" dirty="0" smtClean="0">
                <a:solidFill>
                  <a:schemeClr val="bg1"/>
                </a:solidFill>
              </a:rPr>
              <a:t>      Another test used for the differentiation between typical and </a:t>
            </a:r>
          </a:p>
          <a:p>
            <a:r>
              <a:rPr lang="en-US" sz="2400" dirty="0" smtClean="0">
                <a:solidFill>
                  <a:schemeClr val="bg1"/>
                </a:solidFill>
              </a:rPr>
              <a:t>      atypical coliforms is on the basis of the growth at elevated  </a:t>
            </a:r>
          </a:p>
          <a:p>
            <a:r>
              <a:rPr lang="en-US" sz="2400" dirty="0" smtClean="0">
                <a:solidFill>
                  <a:schemeClr val="bg1"/>
                </a:solidFill>
              </a:rPr>
              <a:t>      temperature. </a:t>
            </a:r>
            <a:r>
              <a:rPr lang="en-US" sz="2400" i="1" dirty="0" smtClean="0">
                <a:solidFill>
                  <a:schemeClr val="bg1"/>
                </a:solidFill>
              </a:rPr>
              <a:t>E. coli </a:t>
            </a:r>
            <a:r>
              <a:rPr lang="en-US" sz="2400" dirty="0" smtClean="0">
                <a:solidFill>
                  <a:schemeClr val="bg1"/>
                </a:solidFill>
              </a:rPr>
              <a:t>is able to grow at a temperature of 44 °C </a:t>
            </a:r>
          </a:p>
          <a:p>
            <a:r>
              <a:rPr lang="en-US" sz="2400" dirty="0" smtClean="0">
                <a:solidFill>
                  <a:schemeClr val="bg1"/>
                </a:solidFill>
              </a:rPr>
              <a:t>      while the growth of </a:t>
            </a:r>
            <a:r>
              <a:rPr lang="en-US" sz="2400" i="1" dirty="0" smtClean="0">
                <a:solidFill>
                  <a:schemeClr val="bg1"/>
                </a:solidFill>
              </a:rPr>
              <a:t>En. </a:t>
            </a:r>
            <a:r>
              <a:rPr lang="en-US" sz="2400" i="1" dirty="0" err="1" smtClean="0">
                <a:solidFill>
                  <a:schemeClr val="bg1"/>
                </a:solidFill>
              </a:rPr>
              <a:t>aerogenes</a:t>
            </a:r>
            <a:r>
              <a:rPr lang="en-US" sz="2400" i="1" dirty="0" smtClean="0">
                <a:solidFill>
                  <a:schemeClr val="bg1"/>
                </a:solidFill>
              </a:rPr>
              <a:t> </a:t>
            </a:r>
            <a:r>
              <a:rPr lang="en-US" sz="2400" dirty="0" smtClean="0">
                <a:solidFill>
                  <a:schemeClr val="bg1"/>
                </a:solidFill>
              </a:rPr>
              <a:t>is inhibited at this </a:t>
            </a:r>
          </a:p>
          <a:p>
            <a:r>
              <a:rPr lang="en-US" sz="2400" dirty="0" smtClean="0">
                <a:solidFill>
                  <a:schemeClr val="bg1"/>
                </a:solidFill>
              </a:rPr>
              <a:t>      temperature. </a:t>
            </a:r>
          </a:p>
          <a:p>
            <a:r>
              <a:rPr lang="en-US" sz="2400" b="1" dirty="0" smtClean="0">
                <a:solidFill>
                  <a:srgbClr val="7030A0"/>
                </a:solidFill>
              </a:rPr>
              <a:t>STANDARDS FOR DRINKING WATER QUALITY</a:t>
            </a:r>
          </a:p>
          <a:p>
            <a:pPr marL="457200" indent="-457200">
              <a:buAutoNum type="alphaLcParenBoth"/>
            </a:pPr>
            <a:r>
              <a:rPr lang="en-US" sz="2400" b="1" u="sng" dirty="0" smtClean="0">
                <a:solidFill>
                  <a:srgbClr val="FF0000"/>
                </a:solidFill>
              </a:rPr>
              <a:t>Qualitative</a:t>
            </a:r>
            <a:r>
              <a:rPr lang="en-US" sz="2400" b="1" dirty="0" smtClean="0">
                <a:solidFill>
                  <a:srgbClr val="FF0000"/>
                </a:solidFill>
              </a:rPr>
              <a:t>: </a:t>
            </a:r>
            <a:r>
              <a:rPr lang="en-US" sz="2400" dirty="0" smtClean="0">
                <a:solidFill>
                  <a:schemeClr val="bg1"/>
                </a:solidFill>
              </a:rPr>
              <a:t>The most stringent standards are imposed on </a:t>
            </a:r>
          </a:p>
          <a:p>
            <a:pPr marL="457200" indent="-457200"/>
            <a:r>
              <a:rPr lang="en-US" sz="2400" dirty="0" smtClean="0">
                <a:solidFill>
                  <a:schemeClr val="bg1"/>
                </a:solidFill>
              </a:rPr>
              <a:t>       drinking water. According to the World Health Organization (WHO), water should be condemned if it is found to contain more than 10 coliforms or 1 </a:t>
            </a:r>
            <a:r>
              <a:rPr lang="en-US" sz="2400" i="1" dirty="0" smtClean="0">
                <a:solidFill>
                  <a:schemeClr val="bg1"/>
                </a:solidFill>
              </a:rPr>
              <a:t>E. coli </a:t>
            </a:r>
            <a:r>
              <a:rPr lang="en-US" sz="2400" dirty="0" smtClean="0">
                <a:solidFill>
                  <a:schemeClr val="bg1"/>
                </a:solidFill>
              </a:rPr>
              <a:t>per 100 ml. Hence, if there are 2 </a:t>
            </a:r>
            <a:r>
              <a:rPr lang="en-US" sz="2400" i="1" dirty="0" smtClean="0">
                <a:solidFill>
                  <a:schemeClr val="bg1"/>
                </a:solidFill>
              </a:rPr>
              <a:t>E. coli </a:t>
            </a:r>
            <a:r>
              <a:rPr lang="en-US" sz="2400" dirty="0" smtClean="0">
                <a:solidFill>
                  <a:schemeClr val="bg1"/>
                </a:solidFill>
              </a:rPr>
              <a:t>per 100 ml water becomes unsuitable for drinking purposes. Thus minimum amount of water sample needed for analysis is 50 ml (which will theoretically contain at least 1 </a:t>
            </a:r>
            <a:r>
              <a:rPr lang="en-US" sz="2400" i="1" dirty="0" smtClean="0">
                <a:solidFill>
                  <a:schemeClr val="bg1"/>
                </a:solidFill>
              </a:rPr>
              <a:t>E.coli.</a:t>
            </a:r>
          </a:p>
          <a:p>
            <a:pPr marL="457200" indent="-457200"/>
            <a:r>
              <a:rPr lang="en-US" sz="2400" b="1" dirty="0" smtClean="0">
                <a:solidFill>
                  <a:srgbClr val="FF0000"/>
                </a:solidFill>
              </a:rPr>
              <a:t>(b) </a:t>
            </a:r>
            <a:r>
              <a:rPr lang="en-US" sz="2400" b="1" u="sng" dirty="0" smtClean="0">
                <a:solidFill>
                  <a:srgbClr val="FF0000"/>
                </a:solidFill>
              </a:rPr>
              <a:t>Quantitative</a:t>
            </a:r>
            <a:r>
              <a:rPr lang="en-US" sz="2400" b="1" dirty="0" smtClean="0">
                <a:solidFill>
                  <a:srgbClr val="FF0000"/>
                </a:solidFill>
              </a:rPr>
              <a:t>: </a:t>
            </a:r>
            <a:r>
              <a:rPr lang="en-US" sz="2400" dirty="0" smtClean="0">
                <a:solidFill>
                  <a:schemeClr val="bg1"/>
                </a:solidFill>
              </a:rPr>
              <a:t>100 microorganisms / 1ml of water is suitable for drinking purpose and more than 100 microorganisms/1ml is unsuitable for drinking purposes.</a:t>
            </a:r>
            <a:endParaRPr lang="en-US" sz="2400" b="1" dirty="0">
              <a:solidFill>
                <a:srgbClr val="FF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458200" cy="5262979"/>
          </a:xfrm>
          <a:prstGeom prst="rect">
            <a:avLst/>
          </a:prstGeom>
        </p:spPr>
        <p:txBody>
          <a:bodyPr wrap="square">
            <a:spAutoFit/>
          </a:bodyPr>
          <a:lstStyle/>
          <a:p>
            <a:r>
              <a:rPr lang="en-US" sz="2400" b="1" u="sng" dirty="0" smtClean="0">
                <a:solidFill>
                  <a:srgbClr val="7030A0"/>
                </a:solidFill>
              </a:rPr>
              <a:t>BACTERIOLOGICAL ANALYSIS OF WATER</a:t>
            </a:r>
          </a:p>
          <a:p>
            <a:endParaRPr lang="en-US" sz="2400" dirty="0" smtClean="0">
              <a:solidFill>
                <a:schemeClr val="bg1"/>
              </a:solidFill>
            </a:endParaRPr>
          </a:p>
          <a:p>
            <a:pPr>
              <a:buFont typeface="Arial" pitchFamily="34" charset="0"/>
              <a:buChar char="•"/>
            </a:pPr>
            <a:r>
              <a:rPr lang="en-US" sz="2400" dirty="0" smtClean="0">
                <a:solidFill>
                  <a:schemeClr val="bg1"/>
                </a:solidFill>
              </a:rPr>
              <a:t>    American Public Health Association (APHA) in their book, titled,  </a:t>
            </a:r>
          </a:p>
          <a:p>
            <a:r>
              <a:rPr lang="en-US" sz="2400" dirty="0" smtClean="0">
                <a:solidFill>
                  <a:schemeClr val="bg1"/>
                </a:solidFill>
              </a:rPr>
              <a:t>     "Standard Methods for Examination of Water and Waste </a:t>
            </a:r>
          </a:p>
          <a:p>
            <a:r>
              <a:rPr lang="en-US" sz="2400" dirty="0" smtClean="0">
                <a:solidFill>
                  <a:schemeClr val="bg1"/>
                </a:solidFill>
              </a:rPr>
              <a:t>       Water", have described specific techniques for routine </a:t>
            </a:r>
          </a:p>
          <a:p>
            <a:r>
              <a:rPr lang="en-US" sz="2400" dirty="0" smtClean="0">
                <a:solidFill>
                  <a:schemeClr val="bg1"/>
                </a:solidFill>
              </a:rPr>
              <a:t>      bacteriological analysis of water. </a:t>
            </a:r>
          </a:p>
          <a:p>
            <a:pPr>
              <a:buFont typeface="Arial" pitchFamily="34" charset="0"/>
              <a:buChar char="•"/>
            </a:pPr>
            <a:r>
              <a:rPr lang="en-US" sz="2400" dirty="0" smtClean="0">
                <a:solidFill>
                  <a:schemeClr val="bg1"/>
                </a:solidFill>
              </a:rPr>
              <a:t>    All these methods are widely recognized and followed by all the </a:t>
            </a:r>
          </a:p>
          <a:p>
            <a:r>
              <a:rPr lang="en-US" sz="2400" dirty="0" smtClean="0">
                <a:solidFill>
                  <a:schemeClr val="bg1"/>
                </a:solidFill>
              </a:rPr>
              <a:t>     sanitary agencies and health laboratories throughout the world. </a:t>
            </a:r>
          </a:p>
          <a:p>
            <a:pPr>
              <a:buFont typeface="Arial" pitchFamily="34" charset="0"/>
              <a:buChar char="•"/>
            </a:pPr>
            <a:r>
              <a:rPr lang="en-US" sz="2400" dirty="0" smtClean="0">
                <a:solidFill>
                  <a:schemeClr val="bg1"/>
                </a:solidFill>
              </a:rPr>
              <a:t>   Accordingly, the routine bacteriological procedures consist of:</a:t>
            </a:r>
          </a:p>
          <a:p>
            <a:endParaRPr lang="en-US" sz="2400" dirty="0" smtClean="0">
              <a:solidFill>
                <a:schemeClr val="bg1"/>
              </a:solidFill>
            </a:endParaRPr>
          </a:p>
          <a:p>
            <a:pPr marL="457200" indent="-457200">
              <a:buAutoNum type="arabicPeriod"/>
            </a:pPr>
            <a:r>
              <a:rPr lang="en-US" sz="2400" dirty="0" smtClean="0">
                <a:solidFill>
                  <a:schemeClr val="bg1"/>
                </a:solidFill>
              </a:rPr>
              <a:t>Standard plate count (SPC) or total viable count (TVC). </a:t>
            </a:r>
          </a:p>
          <a:p>
            <a:pPr marL="457200" indent="-457200"/>
            <a:r>
              <a:rPr lang="en-US" sz="2400" dirty="0" smtClean="0">
                <a:solidFill>
                  <a:schemeClr val="bg1"/>
                </a:solidFill>
              </a:rPr>
              <a:t>       (</a:t>
            </a:r>
            <a:r>
              <a:rPr lang="en-US" sz="2400" b="1" dirty="0" smtClean="0">
                <a:solidFill>
                  <a:srgbClr val="FF0000"/>
                </a:solidFill>
              </a:rPr>
              <a:t>Quantitative</a:t>
            </a:r>
            <a:r>
              <a:rPr lang="en-US" sz="2400" dirty="0" smtClean="0">
                <a:solidFill>
                  <a:schemeClr val="bg1"/>
                </a:solidFill>
              </a:rPr>
              <a:t>)</a:t>
            </a:r>
          </a:p>
          <a:p>
            <a:pPr marL="457200" indent="-457200">
              <a:buFontTx/>
              <a:buAutoNum type="arabicPeriod"/>
            </a:pPr>
            <a:r>
              <a:rPr lang="en-US" sz="2400" dirty="0" smtClean="0">
                <a:solidFill>
                  <a:schemeClr val="bg1"/>
                </a:solidFill>
              </a:rPr>
              <a:t>Test for coliforms. </a:t>
            </a:r>
            <a:r>
              <a:rPr lang="en-US" sz="2400" b="1" dirty="0" smtClean="0">
                <a:solidFill>
                  <a:srgbClr val="FF0000"/>
                </a:solidFill>
              </a:rPr>
              <a:t>(Qualitative)</a:t>
            </a:r>
          </a:p>
          <a:p>
            <a:pPr marL="457200" indent="-457200">
              <a:buAutoNum type="arabicPeriod"/>
            </a:pPr>
            <a:r>
              <a:rPr lang="en-US" sz="2400" dirty="0" smtClean="0">
                <a:solidFill>
                  <a:schemeClr val="bg1"/>
                </a:solidFill>
              </a:rPr>
              <a:t>Enumeration of coliforms.</a:t>
            </a:r>
            <a:r>
              <a:rPr lang="en-US" sz="2400" b="1" dirty="0" smtClean="0">
                <a:solidFill>
                  <a:srgbClr val="FF0000"/>
                </a:solidFill>
              </a:rPr>
              <a:t> (Qualitative)(MPN)</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304800"/>
            <a:ext cx="8458200" cy="5632311"/>
          </a:xfrm>
          <a:prstGeom prst="rect">
            <a:avLst/>
          </a:prstGeom>
        </p:spPr>
        <p:txBody>
          <a:bodyPr wrap="square">
            <a:spAutoFit/>
          </a:bodyPr>
          <a:lstStyle/>
          <a:p>
            <a:r>
              <a:rPr lang="en-US" sz="2400" b="1" dirty="0" smtClean="0">
                <a:solidFill>
                  <a:srgbClr val="7030A0"/>
                </a:solidFill>
              </a:rPr>
              <a:t>STANDARD PLATE COUNT (SPC) OR TOTAL VIABLE COUNT (TVC)</a:t>
            </a:r>
          </a:p>
          <a:p>
            <a:r>
              <a:rPr lang="en-US" sz="2400" b="1" dirty="0" smtClean="0">
                <a:solidFill>
                  <a:srgbClr val="7030A0"/>
                </a:solidFill>
              </a:rPr>
              <a:t> </a:t>
            </a:r>
          </a:p>
          <a:p>
            <a:pPr>
              <a:buFont typeface="Arial" pitchFamily="34" charset="0"/>
              <a:buChar char="•"/>
            </a:pPr>
            <a:r>
              <a:rPr lang="en-US" sz="2400" dirty="0" smtClean="0">
                <a:solidFill>
                  <a:schemeClr val="bg1"/>
                </a:solidFill>
              </a:rPr>
              <a:t>    It is a quantitative bacteriological analysis which enumerates </a:t>
            </a:r>
          </a:p>
          <a:p>
            <a:r>
              <a:rPr lang="en-US" sz="2400" dirty="0" smtClean="0">
                <a:solidFill>
                  <a:schemeClr val="bg1"/>
                </a:solidFill>
              </a:rPr>
              <a:t>      total viable population capable of growing under a given set of </a:t>
            </a:r>
          </a:p>
          <a:p>
            <a:r>
              <a:rPr lang="en-US" sz="2400" dirty="0" smtClean="0">
                <a:solidFill>
                  <a:schemeClr val="bg1"/>
                </a:solidFill>
              </a:rPr>
              <a:t>      conditions.</a:t>
            </a:r>
          </a:p>
          <a:p>
            <a:pPr>
              <a:buFont typeface="Arial" pitchFamily="34" charset="0"/>
              <a:buChar char="•"/>
            </a:pPr>
            <a:r>
              <a:rPr lang="en-US" sz="2400" dirty="0" smtClean="0">
                <a:solidFill>
                  <a:schemeClr val="bg1"/>
                </a:solidFill>
              </a:rPr>
              <a:t>    Plate counts are useful in determining the efficiency of </a:t>
            </a:r>
          </a:p>
          <a:p>
            <a:r>
              <a:rPr lang="en-US" sz="2400" dirty="0" smtClean="0">
                <a:solidFill>
                  <a:schemeClr val="bg1"/>
                </a:solidFill>
              </a:rPr>
              <a:t>      water/waste water treatment. It is assumed that water of a </a:t>
            </a:r>
          </a:p>
          <a:p>
            <a:r>
              <a:rPr lang="en-US" sz="2400" dirty="0" smtClean="0">
                <a:solidFill>
                  <a:schemeClr val="bg1"/>
                </a:solidFill>
              </a:rPr>
              <a:t>      good quality properly treated) should give counts less than 100 </a:t>
            </a:r>
          </a:p>
          <a:p>
            <a:r>
              <a:rPr lang="en-US" sz="2400" dirty="0" smtClean="0">
                <a:solidFill>
                  <a:schemeClr val="bg1"/>
                </a:solidFill>
              </a:rPr>
              <a:t>      colonies per milliliter.</a:t>
            </a:r>
          </a:p>
          <a:p>
            <a:endParaRPr lang="en-US" sz="2400" dirty="0" smtClean="0">
              <a:solidFill>
                <a:schemeClr val="bg1"/>
              </a:solidFill>
            </a:endParaRPr>
          </a:p>
          <a:p>
            <a:r>
              <a:rPr lang="en-US" sz="2400" b="1" dirty="0" smtClean="0">
                <a:solidFill>
                  <a:srgbClr val="C00000"/>
                </a:solidFill>
              </a:rPr>
              <a:t>Principle </a:t>
            </a:r>
          </a:p>
          <a:p>
            <a:r>
              <a:rPr lang="en-US" sz="2400" dirty="0" smtClean="0">
                <a:solidFill>
                  <a:schemeClr val="bg1"/>
                </a:solidFill>
              </a:rPr>
              <a:t>TVC / SPC is based on the assumption that each viable bacterium develops into a distinct colony. Hence, original number of microorganisms in the sample can be calculated from number of colonies and then multiplying it with aliquot factor. </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382000" cy="5693866"/>
          </a:xfrm>
          <a:prstGeom prst="rect">
            <a:avLst/>
          </a:prstGeom>
        </p:spPr>
        <p:txBody>
          <a:bodyPr wrap="square">
            <a:spAutoFit/>
          </a:bodyPr>
          <a:lstStyle/>
          <a:p>
            <a:pPr lvl="0"/>
            <a:r>
              <a:rPr lang="en-US" sz="2400" b="1" dirty="0" smtClean="0">
                <a:solidFill>
                  <a:srgbClr val="7030A0"/>
                </a:solidFill>
              </a:rPr>
              <a:t>Limitations of viable count</a:t>
            </a:r>
            <a:r>
              <a:rPr lang="en-US" sz="2400" dirty="0" smtClean="0">
                <a:solidFill>
                  <a:prstClr val="black"/>
                </a:solidFill>
              </a:rPr>
              <a:t>:</a:t>
            </a:r>
          </a:p>
          <a:p>
            <a:pPr marL="457200" lvl="0" indent="-457200">
              <a:buAutoNum type="arabicPeriod"/>
            </a:pPr>
            <a:r>
              <a:rPr lang="en-US" sz="2400" dirty="0" smtClean="0">
                <a:solidFill>
                  <a:prstClr val="black"/>
                </a:solidFill>
              </a:rPr>
              <a:t>There is not a single set of incubation conditions and a medium  composition that would permit growth of all bacterial types.</a:t>
            </a:r>
          </a:p>
          <a:p>
            <a:pPr marL="457200" lvl="0" indent="-457200">
              <a:buAutoNum type="arabicPeriod"/>
            </a:pPr>
            <a:r>
              <a:rPr lang="en-US" sz="2400" dirty="0" smtClean="0">
                <a:solidFill>
                  <a:prstClr val="black"/>
                </a:solidFill>
              </a:rPr>
              <a:t>Several organisms if stuck together in a clump (in chains or in clusters) will give rise to a single colony. Because of above limitations it is not possible to be absolutely certain that each colony arose from an individual cell, hence results are often expressed in terms of colony forming units (CFU), rather than the number of microorganisms.</a:t>
            </a:r>
          </a:p>
          <a:p>
            <a:pPr marL="457200" lvl="0" indent="-457200"/>
            <a:r>
              <a:rPr lang="en-US" sz="2400" b="1" dirty="0" smtClean="0">
                <a:solidFill>
                  <a:srgbClr val="C00000"/>
                </a:solidFill>
              </a:rPr>
              <a:t>Requirements</a:t>
            </a:r>
          </a:p>
          <a:p>
            <a:pPr marL="457200" lvl="0" indent="-457200">
              <a:buAutoNum type="arabicPeriod"/>
            </a:pPr>
            <a:r>
              <a:rPr lang="en-US" sz="2400" dirty="0" smtClean="0">
                <a:solidFill>
                  <a:prstClr val="black"/>
                </a:solidFill>
              </a:rPr>
              <a:t>Water sample. </a:t>
            </a:r>
          </a:p>
          <a:p>
            <a:pPr marL="457200" lvl="0" indent="-457200">
              <a:buAutoNum type="arabicPeriod"/>
            </a:pPr>
            <a:r>
              <a:rPr lang="en-US" sz="2400" dirty="0" smtClean="0">
                <a:solidFill>
                  <a:prstClr val="black"/>
                </a:solidFill>
              </a:rPr>
              <a:t>Sterile distilled water dilution tubes (4.5 ml or 9.0 ml). </a:t>
            </a:r>
          </a:p>
          <a:p>
            <a:pPr marL="457200" lvl="0" indent="-457200">
              <a:buAutoNum type="arabicPeriod"/>
            </a:pPr>
            <a:r>
              <a:rPr lang="en-US" sz="2400" dirty="0" smtClean="0">
                <a:solidFill>
                  <a:prstClr val="black"/>
                </a:solidFill>
              </a:rPr>
              <a:t>Sterile melted nutrient agar tubes. </a:t>
            </a:r>
          </a:p>
          <a:p>
            <a:pPr marL="457200" lvl="0" indent="-457200">
              <a:buAutoNum type="arabicPeriod"/>
            </a:pPr>
            <a:r>
              <a:rPr lang="en-US" sz="2400" dirty="0" smtClean="0">
                <a:solidFill>
                  <a:prstClr val="black"/>
                </a:solidFill>
              </a:rPr>
              <a:t>Sterile Petri dishes and sterile 1 ml pipettes.</a:t>
            </a:r>
            <a:endParaRPr lang="en-US" sz="2400" dirty="0">
              <a:solidFill>
                <a:prstClr val="black"/>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304800"/>
            <a:ext cx="8458200" cy="5262979"/>
          </a:xfrm>
          <a:prstGeom prst="rect">
            <a:avLst/>
          </a:prstGeom>
        </p:spPr>
        <p:txBody>
          <a:bodyPr wrap="square">
            <a:spAutoFit/>
          </a:bodyPr>
          <a:lstStyle/>
          <a:p>
            <a:r>
              <a:rPr lang="en-US" sz="2400" b="1" dirty="0" smtClean="0">
                <a:solidFill>
                  <a:srgbClr val="C00000"/>
                </a:solidFill>
              </a:rPr>
              <a:t>Procedure</a:t>
            </a:r>
          </a:p>
          <a:p>
            <a:pPr marL="457200" indent="-457200">
              <a:buAutoNum type="arabicPeriod"/>
            </a:pPr>
            <a:r>
              <a:rPr lang="en-US" sz="2400" dirty="0" smtClean="0">
                <a:solidFill>
                  <a:schemeClr val="bg1"/>
                </a:solidFill>
              </a:rPr>
              <a:t>Prepare 10</a:t>
            </a:r>
            <a:r>
              <a:rPr lang="en-US" sz="2400" baseline="30000" dirty="0" smtClean="0">
                <a:solidFill>
                  <a:schemeClr val="bg1"/>
                </a:solidFill>
              </a:rPr>
              <a:t>-1</a:t>
            </a:r>
            <a:r>
              <a:rPr lang="en-US" sz="2400" dirty="0" smtClean="0">
                <a:solidFill>
                  <a:schemeClr val="bg1"/>
                </a:solidFill>
              </a:rPr>
              <a:t>,10</a:t>
            </a:r>
            <a:r>
              <a:rPr lang="en-US" sz="2400" baseline="30000" dirty="0" smtClean="0">
                <a:solidFill>
                  <a:schemeClr val="bg1"/>
                </a:solidFill>
              </a:rPr>
              <a:t>-2</a:t>
            </a:r>
            <a:r>
              <a:rPr lang="en-US" sz="2400" dirty="0" smtClean="0">
                <a:solidFill>
                  <a:schemeClr val="bg1"/>
                </a:solidFill>
              </a:rPr>
              <a:t> and 10</a:t>
            </a:r>
            <a:r>
              <a:rPr lang="en-US" sz="2400" baseline="30000" dirty="0" smtClean="0">
                <a:solidFill>
                  <a:schemeClr val="bg1"/>
                </a:solidFill>
              </a:rPr>
              <a:t>-3</a:t>
            </a:r>
            <a:r>
              <a:rPr lang="en-US" sz="2400" dirty="0" smtClean="0">
                <a:solidFill>
                  <a:schemeClr val="bg1"/>
                </a:solidFill>
              </a:rPr>
              <a:t>.... dilutions of the water sample (if necessary).</a:t>
            </a:r>
          </a:p>
          <a:p>
            <a:pPr marL="457200" indent="-457200">
              <a:buAutoNum type="arabicPeriod"/>
            </a:pPr>
            <a:r>
              <a:rPr lang="en-US" sz="2400" dirty="0" smtClean="0">
                <a:solidFill>
                  <a:schemeClr val="bg1"/>
                </a:solidFill>
              </a:rPr>
              <a:t>From each of the dilution transfer a fixed amount (e. 0.1 ml) into sterile melted nutrient agar tube (previously cooled to 50 ̊C), mix it well and pour immediately in sterile Petri dishes.</a:t>
            </a:r>
          </a:p>
          <a:p>
            <a:pPr marL="457200" indent="-457200">
              <a:buAutoNum type="arabicPeriod"/>
            </a:pPr>
            <a:r>
              <a:rPr lang="en-US" sz="2400" dirty="0" smtClean="0">
                <a:solidFill>
                  <a:schemeClr val="bg1"/>
                </a:solidFill>
              </a:rPr>
              <a:t>Label plates (e.g. as 10</a:t>
            </a:r>
            <a:r>
              <a:rPr lang="en-US" sz="2400" baseline="30000" dirty="0" smtClean="0">
                <a:solidFill>
                  <a:schemeClr val="bg1"/>
                </a:solidFill>
              </a:rPr>
              <a:t>-1</a:t>
            </a:r>
            <a:r>
              <a:rPr lang="en-US" sz="2400" dirty="0" smtClean="0">
                <a:solidFill>
                  <a:schemeClr val="bg1"/>
                </a:solidFill>
              </a:rPr>
              <a:t> / 0.1 or as the case may be), clearly indicating the dilution and the volume plated respectively. Incubate all plates at 37 ̊C for 24 hours.</a:t>
            </a:r>
          </a:p>
          <a:p>
            <a:pPr marL="457200" indent="-457200">
              <a:buAutoNum type="arabicPeriod"/>
            </a:pPr>
            <a:r>
              <a:rPr lang="en-US" sz="2400" dirty="0" smtClean="0">
                <a:solidFill>
                  <a:schemeClr val="bg1"/>
                </a:solidFill>
              </a:rPr>
              <a:t>Count total number of colonies that has developed on each of the plate. If necessary use colony counter to help counting of colonies. </a:t>
            </a:r>
          </a:p>
          <a:p>
            <a:pPr marL="457200" indent="-457200">
              <a:buAutoNum type="arabicPeriod"/>
            </a:pPr>
            <a:r>
              <a:rPr lang="en-US" sz="2400" dirty="0" smtClean="0">
                <a:solidFill>
                  <a:schemeClr val="bg1"/>
                </a:solidFill>
              </a:rPr>
              <a:t>Calculate final number of organisms present in the water sample as follows. </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pic>
        <p:nvPicPr>
          <p:cNvPr id="1026" name="Picture 2" descr="https://o.quizlet.com/f32JawT998XGBm2jzA9Wtw_b.png"/>
          <p:cNvPicPr>
            <a:picLocks noChangeAspect="1" noChangeArrowheads="1"/>
          </p:cNvPicPr>
          <p:nvPr/>
        </p:nvPicPr>
        <p:blipFill>
          <a:blip r:embed="rId2"/>
          <a:srcRect/>
          <a:stretch>
            <a:fillRect/>
          </a:stretch>
        </p:blipFill>
        <p:spPr bwMode="auto">
          <a:xfrm>
            <a:off x="457200" y="609600"/>
            <a:ext cx="8153400" cy="5743576"/>
          </a:xfrm>
          <a:prstGeom prst="rect">
            <a:avLst/>
          </a:prstGeom>
          <a:solidFill>
            <a:srgbClr val="FF0000"/>
          </a:solidFill>
          <a:ln w="28575">
            <a:solidFill>
              <a:srgbClr val="0070C0"/>
            </a:solidFill>
          </a:ln>
        </p:spPr>
      </p:pic>
      <p:pic>
        <p:nvPicPr>
          <p:cNvPr id="1028" name="Picture 4"/>
          <p:cNvPicPr>
            <a:picLocks noChangeAspect="1" noChangeArrowheads="1"/>
          </p:cNvPicPr>
          <p:nvPr/>
        </p:nvPicPr>
        <p:blipFill>
          <a:blip r:embed="rId3"/>
          <a:srcRect/>
          <a:stretch>
            <a:fillRect/>
          </a:stretch>
        </p:blipFill>
        <p:spPr bwMode="auto">
          <a:xfrm>
            <a:off x="685800" y="1676400"/>
            <a:ext cx="914400" cy="91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304800"/>
            <a:ext cx="8458200" cy="6001643"/>
          </a:xfrm>
          <a:prstGeom prst="rect">
            <a:avLst/>
          </a:prstGeom>
        </p:spPr>
        <p:txBody>
          <a:bodyPr wrap="square">
            <a:spAutoFit/>
          </a:bodyPr>
          <a:lstStyle/>
          <a:p>
            <a:r>
              <a:rPr lang="en-US" sz="2400" b="1" dirty="0" smtClean="0">
                <a:solidFill>
                  <a:srgbClr val="7030A0"/>
                </a:solidFill>
              </a:rPr>
              <a:t>Calculations &amp; interpretation of results</a:t>
            </a:r>
          </a:p>
          <a:p>
            <a:pPr marL="457200" indent="-457200">
              <a:buAutoNum type="arabicPeriod"/>
            </a:pPr>
            <a:r>
              <a:rPr lang="en-US" sz="2400" dirty="0" smtClean="0">
                <a:solidFill>
                  <a:schemeClr val="bg1"/>
                </a:solidFill>
              </a:rPr>
              <a:t>For accuracy of results, countable plates are those which have </a:t>
            </a:r>
          </a:p>
          <a:p>
            <a:pPr marL="457200" indent="-457200"/>
            <a:r>
              <a:rPr lang="en-US" sz="2400" dirty="0" smtClean="0">
                <a:solidFill>
                  <a:schemeClr val="bg1"/>
                </a:solidFill>
              </a:rPr>
              <a:t>       colonies in between 30-300. Fewer than 30 colonies are not acceptable for statistical reasons, and more than 300 colonies on a plate is likely to produce colonies too close to each other to be distinguished as individual CFUs.</a:t>
            </a:r>
          </a:p>
          <a:p>
            <a:pPr marL="457200" indent="-457200">
              <a:buAutoNum type="arabicPeriod" startAt="2"/>
            </a:pPr>
            <a:r>
              <a:rPr lang="en-US" sz="2400" dirty="0" smtClean="0">
                <a:solidFill>
                  <a:schemeClr val="bg1"/>
                </a:solidFill>
              </a:rPr>
              <a:t>Lower dilutions (e.g. 10</a:t>
            </a:r>
            <a:r>
              <a:rPr lang="en-US" sz="2400" baseline="30000" dirty="0" smtClean="0">
                <a:solidFill>
                  <a:schemeClr val="bg1"/>
                </a:solidFill>
              </a:rPr>
              <a:t>-1</a:t>
            </a:r>
            <a:r>
              <a:rPr lang="en-US" sz="2400" dirty="0" smtClean="0">
                <a:solidFill>
                  <a:schemeClr val="bg1"/>
                </a:solidFill>
              </a:rPr>
              <a:t>,10</a:t>
            </a:r>
            <a:r>
              <a:rPr lang="en-US" sz="2400" baseline="30000" dirty="0" smtClean="0">
                <a:solidFill>
                  <a:schemeClr val="bg1"/>
                </a:solidFill>
              </a:rPr>
              <a:t>-2</a:t>
            </a:r>
            <a:r>
              <a:rPr lang="en-US" sz="2400" dirty="0" smtClean="0">
                <a:solidFill>
                  <a:schemeClr val="bg1"/>
                </a:solidFill>
              </a:rPr>
              <a:t>) at times may show confluent (lawn) growth, due to high load of organisms in the sample, these results are represented as "too numerous to count" (TNTC). </a:t>
            </a:r>
          </a:p>
          <a:p>
            <a:pPr marL="457200" indent="-457200">
              <a:buAutoNum type="arabicPeriod" startAt="2"/>
            </a:pPr>
            <a:r>
              <a:rPr lang="en-US" sz="2400" dirty="0" smtClean="0">
                <a:solidFill>
                  <a:schemeClr val="bg1"/>
                </a:solidFill>
              </a:rPr>
              <a:t>Final CFUs / ml can be calculated by multiplying the average number of colonies per countable plate by the reciprocal of the dilution and the reciprocal of the volume plated.</a:t>
            </a:r>
          </a:p>
          <a:p>
            <a:pPr marL="457200" indent="-457200"/>
            <a:endParaRPr lang="en-US" sz="2400" dirty="0" smtClean="0">
              <a:solidFill>
                <a:schemeClr val="bg1"/>
              </a:solidFill>
            </a:endParaRPr>
          </a:p>
          <a:p>
            <a:pPr marL="457200" indent="-457200"/>
            <a:r>
              <a:rPr lang="en-US" sz="2400" b="1" dirty="0" smtClean="0">
                <a:solidFill>
                  <a:srgbClr val="C00000"/>
                </a:solidFill>
              </a:rPr>
              <a:t> CFUs /ml </a:t>
            </a:r>
            <a:r>
              <a:rPr lang="en-US" sz="2400" dirty="0" smtClean="0">
                <a:solidFill>
                  <a:schemeClr val="bg1"/>
                </a:solidFill>
              </a:rPr>
              <a:t>= </a:t>
            </a:r>
            <a:r>
              <a:rPr lang="en-US" sz="2400" u="sng" dirty="0" smtClean="0">
                <a:solidFill>
                  <a:schemeClr val="bg1"/>
                </a:solidFill>
              </a:rPr>
              <a:t>Average number of colonies </a:t>
            </a:r>
            <a:r>
              <a:rPr lang="en-US" sz="2400" dirty="0" smtClean="0">
                <a:solidFill>
                  <a:schemeClr val="bg1"/>
                </a:solidFill>
              </a:rPr>
              <a:t>  x Volume plated </a:t>
            </a:r>
          </a:p>
          <a:p>
            <a:pPr marL="457200" indent="-457200"/>
            <a:r>
              <a:rPr lang="en-US" sz="2400" dirty="0" smtClean="0">
                <a:solidFill>
                  <a:schemeClr val="bg1"/>
                </a:solidFill>
              </a:rPr>
              <a:t>                                   Dilution </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81000" y="228600"/>
            <a:ext cx="8458200" cy="6001643"/>
          </a:xfrm>
          <a:prstGeom prst="rect">
            <a:avLst/>
          </a:prstGeom>
        </p:spPr>
        <p:txBody>
          <a:bodyPr wrap="square">
            <a:spAutoFit/>
          </a:bodyPr>
          <a:lstStyle/>
          <a:p>
            <a:r>
              <a:rPr lang="en-US" sz="2400" b="1" u="sng" dirty="0" smtClean="0">
                <a:solidFill>
                  <a:srgbClr val="7030A0"/>
                </a:solidFill>
              </a:rPr>
              <a:t>TEST FOR COLIFORMS </a:t>
            </a:r>
          </a:p>
          <a:p>
            <a:r>
              <a:rPr lang="en-US" sz="2400" dirty="0" smtClean="0">
                <a:solidFill>
                  <a:schemeClr val="bg1"/>
                </a:solidFill>
              </a:rPr>
              <a:t>To</a:t>
            </a:r>
            <a:r>
              <a:rPr lang="en-US" sz="2400" b="1" dirty="0" smtClean="0">
                <a:solidFill>
                  <a:srgbClr val="7030A0"/>
                </a:solidFill>
              </a:rPr>
              <a:t> </a:t>
            </a:r>
            <a:r>
              <a:rPr lang="en-US" sz="2400" dirty="0" smtClean="0">
                <a:solidFill>
                  <a:schemeClr val="bg1"/>
                </a:solidFill>
              </a:rPr>
              <a:t>detect coliforms, a three stage procedure (the presumptive test, confirmed test, and completed test) is carried out in systematic order according to the results of each step.</a:t>
            </a:r>
          </a:p>
          <a:p>
            <a:endParaRPr lang="en-US" sz="2400" dirty="0" smtClean="0">
              <a:solidFill>
                <a:schemeClr val="bg1"/>
              </a:solidFill>
            </a:endParaRPr>
          </a:p>
          <a:p>
            <a:r>
              <a:rPr lang="en-US" sz="2400" b="1" dirty="0" smtClean="0">
                <a:solidFill>
                  <a:srgbClr val="C00000"/>
                </a:solidFill>
              </a:rPr>
              <a:t>PRESUMPTIVE TEST</a:t>
            </a:r>
          </a:p>
          <a:p>
            <a:endParaRPr lang="en-US" sz="2400" b="1" dirty="0" smtClean="0">
              <a:solidFill>
                <a:srgbClr val="C00000"/>
              </a:solidFill>
            </a:endParaRPr>
          </a:p>
          <a:p>
            <a:r>
              <a:rPr lang="en-US" sz="2400" b="1" dirty="0" smtClean="0">
                <a:solidFill>
                  <a:srgbClr val="FF0000"/>
                </a:solidFill>
              </a:rPr>
              <a:t>Principle</a:t>
            </a:r>
          </a:p>
          <a:p>
            <a:r>
              <a:rPr lang="en-US" sz="2400" dirty="0" smtClean="0">
                <a:solidFill>
                  <a:schemeClr val="bg1"/>
                </a:solidFill>
              </a:rPr>
              <a:t>It is based on the principle that coliforms if present in water, will ferment lactose to produce acid and gas within 24-48 hours. Production of acid is indicated by pH Indicator and gas is collected in Durham's vial, both of which are present in the medium. </a:t>
            </a:r>
          </a:p>
          <a:p>
            <a:r>
              <a:rPr lang="en-US" sz="2400" dirty="0" smtClean="0">
                <a:solidFill>
                  <a:schemeClr val="bg1"/>
                </a:solidFill>
              </a:rPr>
              <a:t>Media used are highly selective for coliforms, which inhibit growth of gram-positive organisms. MacConkey's lactose bile broth (MLBB) or laurel tryptose broth or brilliant green lactose bile broth (BGLB) can be used for presumptive test. </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304800"/>
            <a:ext cx="8610600" cy="5632311"/>
          </a:xfrm>
          <a:prstGeom prst="rect">
            <a:avLst/>
          </a:prstGeom>
        </p:spPr>
        <p:txBody>
          <a:bodyPr wrap="square">
            <a:spAutoFit/>
          </a:bodyPr>
          <a:lstStyle/>
          <a:p>
            <a:r>
              <a:rPr lang="en-US" sz="2400" b="1" u="sng" dirty="0" smtClean="0">
                <a:solidFill>
                  <a:srgbClr val="7030A0"/>
                </a:solidFill>
              </a:rPr>
              <a:t>NATURAL WATERS</a:t>
            </a:r>
          </a:p>
          <a:p>
            <a:r>
              <a:rPr lang="en-US" sz="2400" dirty="0" smtClean="0">
                <a:solidFill>
                  <a:schemeClr val="bg1"/>
                </a:solidFill>
              </a:rPr>
              <a:t>Natural waters are commonly grouped into four classes:</a:t>
            </a:r>
          </a:p>
          <a:p>
            <a:r>
              <a:rPr lang="en-US" sz="2400" dirty="0" smtClean="0">
                <a:solidFill>
                  <a:schemeClr val="bg1"/>
                </a:solidFill>
              </a:rPr>
              <a:t> (1) atmospheric waters </a:t>
            </a:r>
          </a:p>
          <a:p>
            <a:r>
              <a:rPr lang="en-US" sz="2400" dirty="0" smtClean="0">
                <a:solidFill>
                  <a:schemeClr val="bg1"/>
                </a:solidFill>
              </a:rPr>
              <a:t> (2) surface waters </a:t>
            </a:r>
          </a:p>
          <a:p>
            <a:r>
              <a:rPr lang="en-US" sz="2400" dirty="0" smtClean="0">
                <a:solidFill>
                  <a:schemeClr val="bg1"/>
                </a:solidFill>
              </a:rPr>
              <a:t> (3) stored waters and </a:t>
            </a:r>
          </a:p>
          <a:p>
            <a:r>
              <a:rPr lang="en-US" sz="2400" dirty="0" smtClean="0">
                <a:solidFill>
                  <a:schemeClr val="bg1"/>
                </a:solidFill>
              </a:rPr>
              <a:t> (4) ground waters</a:t>
            </a:r>
          </a:p>
          <a:p>
            <a:endParaRPr lang="en-US" sz="2400" dirty="0" smtClean="0">
              <a:solidFill>
                <a:schemeClr val="bg1"/>
              </a:solidFill>
            </a:endParaRPr>
          </a:p>
          <a:p>
            <a:r>
              <a:rPr lang="en-US" sz="2400" b="1" dirty="0" smtClean="0">
                <a:solidFill>
                  <a:srgbClr val="C00000"/>
                </a:solidFill>
              </a:rPr>
              <a:t>(1) </a:t>
            </a:r>
            <a:r>
              <a:rPr lang="en-US" sz="2400" b="1" u="sng" dirty="0" smtClean="0">
                <a:solidFill>
                  <a:srgbClr val="C00000"/>
                </a:solidFill>
              </a:rPr>
              <a:t>Atmospheric waters</a:t>
            </a:r>
          </a:p>
          <a:p>
            <a:pPr>
              <a:buFont typeface="Arial" pitchFamily="34" charset="0"/>
              <a:buChar char="•"/>
            </a:pPr>
            <a:r>
              <a:rPr lang="en-US" sz="2400" dirty="0" smtClean="0">
                <a:solidFill>
                  <a:schemeClr val="bg1"/>
                </a:solidFill>
              </a:rPr>
              <a:t>     Rain, snow and hail which fall on land tend to carry down   </a:t>
            </a:r>
          </a:p>
          <a:p>
            <a:r>
              <a:rPr lang="en-US" sz="2400" dirty="0" smtClean="0">
                <a:solidFill>
                  <a:schemeClr val="bg1"/>
                </a:solidFill>
              </a:rPr>
              <a:t>      particles of dust, soot, and other materials suspended in the  </a:t>
            </a:r>
          </a:p>
          <a:p>
            <a:r>
              <a:rPr lang="en-US" sz="2400" dirty="0" smtClean="0">
                <a:solidFill>
                  <a:schemeClr val="bg1"/>
                </a:solidFill>
              </a:rPr>
              <a:t>      air. </a:t>
            </a:r>
          </a:p>
          <a:p>
            <a:pPr>
              <a:buFont typeface="Arial" pitchFamily="34" charset="0"/>
              <a:buChar char="•"/>
            </a:pPr>
            <a:r>
              <a:rPr lang="en-US" sz="2400" dirty="0" smtClean="0">
                <a:solidFill>
                  <a:schemeClr val="bg1"/>
                </a:solidFill>
              </a:rPr>
              <a:t>    These often bear bacteria and other microorganisms on </a:t>
            </a:r>
          </a:p>
          <a:p>
            <a:r>
              <a:rPr lang="en-US" sz="2400" dirty="0" smtClean="0">
                <a:solidFill>
                  <a:schemeClr val="bg1"/>
                </a:solidFill>
              </a:rPr>
              <a:t>     their surface.</a:t>
            </a:r>
          </a:p>
          <a:p>
            <a:pPr>
              <a:buFont typeface="Arial" pitchFamily="34" charset="0"/>
              <a:buChar char="•"/>
            </a:pPr>
            <a:r>
              <a:rPr lang="en-US" sz="2400" dirty="0" smtClean="0">
                <a:solidFill>
                  <a:schemeClr val="bg1"/>
                </a:solidFill>
              </a:rPr>
              <a:t>    The number of organisms depends upon local conditions. After  </a:t>
            </a:r>
          </a:p>
          <a:p>
            <a:r>
              <a:rPr lang="en-US" sz="2400" dirty="0" smtClean="0">
                <a:solidFill>
                  <a:schemeClr val="bg1"/>
                </a:solidFill>
              </a:rPr>
              <a:t>      heavy rain or snow the atmosphere is washed free of organisms.</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458200" cy="5632311"/>
          </a:xfrm>
          <a:prstGeom prst="rect">
            <a:avLst/>
          </a:prstGeom>
        </p:spPr>
        <p:txBody>
          <a:bodyPr wrap="square">
            <a:spAutoFit/>
          </a:bodyPr>
          <a:lstStyle/>
          <a:p>
            <a:pPr lvl="0"/>
            <a:r>
              <a:rPr lang="en-US" sz="2400" dirty="0" smtClean="0">
                <a:solidFill>
                  <a:prstClr val="black"/>
                </a:solidFill>
              </a:rPr>
              <a:t>Different volumes of water are inoculated in MLBB or BGLB which permits growth of coliforms only. Coliforms will ferment lactose to produce acid and gas within 24-48 hours and test is considered as positive. Hence, it may be presumed that coliforms may be present in water hence the name presumptive test. </a:t>
            </a:r>
          </a:p>
          <a:p>
            <a:pPr lvl="0"/>
            <a:r>
              <a:rPr lang="en-US" sz="2400" b="1" dirty="0" smtClean="0">
                <a:solidFill>
                  <a:srgbClr val="FF0000"/>
                </a:solidFill>
              </a:rPr>
              <a:t>Requirements</a:t>
            </a:r>
          </a:p>
          <a:p>
            <a:pPr marL="457200" lvl="0" indent="-457200">
              <a:buAutoNum type="arabicPeriod"/>
            </a:pPr>
            <a:r>
              <a:rPr lang="en-US" sz="2400" dirty="0" smtClean="0">
                <a:solidFill>
                  <a:prstClr val="black"/>
                </a:solidFill>
              </a:rPr>
              <a:t>Water sample. </a:t>
            </a:r>
          </a:p>
          <a:p>
            <a:pPr marL="457200" lvl="0" indent="-457200">
              <a:buAutoNum type="arabicPeriod"/>
            </a:pPr>
            <a:r>
              <a:rPr lang="en-US" sz="2400" dirty="0" smtClean="0">
                <a:solidFill>
                  <a:prstClr val="black"/>
                </a:solidFill>
              </a:rPr>
              <a:t>Sterile 1 ml and 10 ml pipettes</a:t>
            </a:r>
          </a:p>
          <a:p>
            <a:pPr marL="457200" lvl="0" indent="-457200">
              <a:buAutoNum type="arabicPeriod"/>
            </a:pPr>
            <a:r>
              <a:rPr lang="en-US" sz="2400" dirty="0" smtClean="0">
                <a:solidFill>
                  <a:prstClr val="black"/>
                </a:solidFill>
              </a:rPr>
              <a:t>5 MLBB tubes, each with 10 ml double strength medium (2X) </a:t>
            </a:r>
          </a:p>
          <a:p>
            <a:pPr marL="457200" lvl="0" indent="-457200">
              <a:buAutoNum type="arabicPeriod"/>
            </a:pPr>
            <a:r>
              <a:rPr lang="en-US" sz="2400" dirty="0" smtClean="0">
                <a:solidFill>
                  <a:prstClr val="black"/>
                </a:solidFill>
              </a:rPr>
              <a:t>3 MLBB tubes, each with 5 ml single strength medium (X).</a:t>
            </a:r>
          </a:p>
          <a:p>
            <a:pPr marL="457200" lvl="0" indent="-457200"/>
            <a:r>
              <a:rPr lang="en-US" sz="2400" b="1" dirty="0" smtClean="0">
                <a:solidFill>
                  <a:srgbClr val="FF0000"/>
                </a:solidFill>
              </a:rPr>
              <a:t>Procedure</a:t>
            </a:r>
          </a:p>
          <a:p>
            <a:pPr marL="457200" lvl="0" indent="-457200">
              <a:buAutoNum type="arabicPeriod"/>
            </a:pPr>
            <a:r>
              <a:rPr lang="en-US" sz="2400" dirty="0" smtClean="0">
                <a:solidFill>
                  <a:prstClr val="black"/>
                </a:solidFill>
              </a:rPr>
              <a:t>Shake the water sample vigorously to ensure uniform distribution of organisms. </a:t>
            </a:r>
          </a:p>
          <a:p>
            <a:pPr marL="457200" lvl="0" indent="-457200">
              <a:buAutoNum type="arabicPeriod"/>
            </a:pPr>
            <a:r>
              <a:rPr lang="en-US" sz="2400" dirty="0" smtClean="0">
                <a:solidFill>
                  <a:prstClr val="black"/>
                </a:solidFill>
              </a:rPr>
              <a:t>With sterile graduated pipettes inoculate the water sample as follows. </a:t>
            </a:r>
            <a:endParaRPr lang="en-US" sz="2400" dirty="0">
              <a:solidFill>
                <a:prstClr val="black"/>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610600" cy="6494085"/>
          </a:xfrm>
          <a:prstGeom prst="rect">
            <a:avLst/>
          </a:prstGeom>
        </p:spPr>
        <p:txBody>
          <a:bodyPr wrap="square">
            <a:spAutoFit/>
          </a:bodyPr>
          <a:lstStyle/>
          <a:p>
            <a:pPr marL="457200" lvl="0" indent="-457200">
              <a:buFont typeface="Arial" pitchFamily="34" charset="0"/>
              <a:buChar char="•"/>
            </a:pPr>
            <a:r>
              <a:rPr lang="en-US" sz="2400" dirty="0" smtClean="0">
                <a:solidFill>
                  <a:prstClr val="black"/>
                </a:solidFill>
              </a:rPr>
              <a:t>5 MLBB double strength tubes with 10 ml water.</a:t>
            </a:r>
          </a:p>
          <a:p>
            <a:pPr marL="457200" lvl="0" indent="-457200">
              <a:buFont typeface="Arial" pitchFamily="34" charset="0"/>
              <a:buChar char="•"/>
            </a:pPr>
            <a:r>
              <a:rPr lang="en-US" sz="2400" dirty="0" smtClean="0">
                <a:solidFill>
                  <a:prstClr val="black"/>
                </a:solidFill>
              </a:rPr>
              <a:t>1 MLBB single strength tube with 1.0 ml water.</a:t>
            </a:r>
          </a:p>
          <a:p>
            <a:pPr marL="457200" lvl="0" indent="-457200">
              <a:buFont typeface="Arial" pitchFamily="34" charset="0"/>
              <a:buChar char="•"/>
            </a:pPr>
            <a:r>
              <a:rPr lang="en-US" sz="2400" dirty="0" smtClean="0">
                <a:solidFill>
                  <a:prstClr val="black"/>
                </a:solidFill>
              </a:rPr>
              <a:t>1 MLBB single strength tube with 0.1 ml water</a:t>
            </a:r>
          </a:p>
          <a:p>
            <a:pPr marL="457200" lvl="0" indent="-457200">
              <a:buFont typeface="Arial" pitchFamily="34" charset="0"/>
              <a:buChar char="•"/>
            </a:pPr>
            <a:endParaRPr lang="en-US" sz="2400" dirty="0" smtClean="0">
              <a:solidFill>
                <a:prstClr val="black"/>
              </a:solidFill>
            </a:endParaRPr>
          </a:p>
          <a:p>
            <a:pPr marL="457200" lvl="0" indent="-457200"/>
            <a:r>
              <a:rPr lang="en-US" sz="2400" dirty="0" smtClean="0">
                <a:solidFill>
                  <a:prstClr val="black"/>
                </a:solidFill>
              </a:rPr>
              <a:t>3.   One tube of MLBB single strength is not inoculated and hence, serves as control.</a:t>
            </a:r>
          </a:p>
          <a:p>
            <a:pPr marL="457200" lvl="0" indent="-457200">
              <a:buAutoNum type="arabicPeriod" startAt="4"/>
            </a:pPr>
            <a:r>
              <a:rPr lang="en-US" sz="2400" dirty="0" smtClean="0">
                <a:solidFill>
                  <a:prstClr val="black"/>
                </a:solidFill>
              </a:rPr>
              <a:t>Incubate all tubes at 37 °C for 24 hours. </a:t>
            </a:r>
          </a:p>
          <a:p>
            <a:pPr marL="457200" lvl="0" indent="-457200">
              <a:buAutoNum type="arabicPeriod" startAt="4"/>
            </a:pPr>
            <a:r>
              <a:rPr lang="en-US" sz="2400" dirty="0" smtClean="0">
                <a:solidFill>
                  <a:prstClr val="black"/>
                </a:solidFill>
              </a:rPr>
              <a:t>Examine tubes for the presence of acid and gas after 24 hours.</a:t>
            </a:r>
          </a:p>
          <a:p>
            <a:pPr marL="457200" lvl="0" indent="-457200">
              <a:buAutoNum type="arabicPeriod" startAt="4"/>
            </a:pPr>
            <a:r>
              <a:rPr lang="en-US" sz="2400" dirty="0" smtClean="0">
                <a:solidFill>
                  <a:prstClr val="black"/>
                </a:solidFill>
              </a:rPr>
              <a:t>If no gas has formed, reincubate all the tubes for another 24 hours (total 48 hours).</a:t>
            </a:r>
          </a:p>
          <a:p>
            <a:pPr marL="457200" lvl="0" indent="-457200">
              <a:buAutoNum type="arabicPeriod" startAt="4"/>
            </a:pPr>
            <a:r>
              <a:rPr lang="en-US" sz="2400" dirty="0" smtClean="0">
                <a:solidFill>
                  <a:prstClr val="black"/>
                </a:solidFill>
              </a:rPr>
              <a:t>Record the presence or absence of acid &amp; gas at each examination, &amp; interprete as follows:</a:t>
            </a:r>
          </a:p>
          <a:p>
            <a:pPr marL="457200" lvl="0" indent="-457200"/>
            <a:r>
              <a:rPr lang="en-US" sz="2400" b="1" dirty="0" smtClean="0">
                <a:solidFill>
                  <a:srgbClr val="FF0000"/>
                </a:solidFill>
              </a:rPr>
              <a:t>Interpretations</a:t>
            </a:r>
          </a:p>
          <a:p>
            <a:pPr marL="457200" lvl="0" indent="-457200">
              <a:buFontTx/>
              <a:buAutoNum type="arabicPeriod"/>
            </a:pPr>
            <a:r>
              <a:rPr lang="en-US" sz="2000" dirty="0" smtClean="0">
                <a:solidFill>
                  <a:prstClr val="black"/>
                </a:solidFill>
              </a:rPr>
              <a:t>Absence of gas even after 48 hours indicate a negative test and the presumptive test is terminated. The water sample is assumed to be potable. </a:t>
            </a:r>
          </a:p>
          <a:p>
            <a:pPr marL="457200" lvl="0" indent="-457200">
              <a:buFontTx/>
              <a:buAutoNum type="arabicPeriod"/>
            </a:pPr>
            <a:r>
              <a:rPr lang="en-US" sz="2000" dirty="0" smtClean="0">
                <a:solidFill>
                  <a:prstClr val="black"/>
                </a:solidFill>
              </a:rPr>
              <a:t>Presumptive test is considered positive if any one or more of tubes show acid and gas. Positive tubes are retained for confirmed test.</a:t>
            </a:r>
          </a:p>
          <a:p>
            <a:pPr marL="457200" lvl="0" indent="-457200">
              <a:buAutoNum type="arabicPeriod" startAt="4"/>
            </a:pPr>
            <a:endParaRPr lang="en-US" sz="2400" dirty="0" smtClean="0">
              <a:solidFill>
                <a:prstClr val="black"/>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1752600" y="228600"/>
            <a:ext cx="5423664" cy="584775"/>
          </a:xfrm>
          <a:prstGeom prst="rect">
            <a:avLst/>
          </a:prstGeom>
          <a:noFill/>
        </p:spPr>
        <p:txBody>
          <a:bodyPr wrap="none" lIns="91440" tIns="45720" rIns="91440" bIns="45720">
            <a:spAutoFit/>
          </a:bodyPr>
          <a:lstStyle/>
          <a:p>
            <a:pPr algn="ctr"/>
            <a:r>
              <a:rPr lang="en-US" sz="3200" b="1" u="sng"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Flow chart of Presumptive Test</a:t>
            </a:r>
            <a:endParaRPr lang="en-US" sz="3200" b="1" u="sng"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6" name="Picture 4"/>
          <p:cNvPicPr>
            <a:picLocks noChangeAspect="1" noChangeArrowheads="1"/>
          </p:cNvPicPr>
          <p:nvPr/>
        </p:nvPicPr>
        <p:blipFill>
          <a:blip r:embed="rId2"/>
          <a:srcRect/>
          <a:stretch>
            <a:fillRect/>
          </a:stretch>
        </p:blipFill>
        <p:spPr bwMode="auto">
          <a:xfrm>
            <a:off x="3810000" y="914400"/>
            <a:ext cx="1219200" cy="1066800"/>
          </a:xfrm>
          <a:prstGeom prst="rect">
            <a:avLst/>
          </a:prstGeom>
          <a:noFill/>
          <a:ln w="28575">
            <a:solidFill>
              <a:srgbClr val="C00000"/>
            </a:solid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1447800" y="2438400"/>
            <a:ext cx="6402387" cy="2114550"/>
          </a:xfrm>
          <a:prstGeom prst="rect">
            <a:avLst/>
          </a:prstGeom>
          <a:noFill/>
          <a:ln w="28575">
            <a:solidFill>
              <a:srgbClr val="0070C0"/>
            </a:solidFill>
            <a:miter lim="800000"/>
            <a:headEnd/>
            <a:tailEnd/>
          </a:ln>
          <a:effectLst/>
        </p:spPr>
      </p:pic>
      <p:sp>
        <p:nvSpPr>
          <p:cNvPr id="9" name="TextBox 8"/>
          <p:cNvSpPr txBox="1"/>
          <p:nvPr/>
        </p:nvSpPr>
        <p:spPr>
          <a:xfrm>
            <a:off x="457200" y="2057400"/>
            <a:ext cx="8153400" cy="307777"/>
          </a:xfrm>
          <a:prstGeom prst="rect">
            <a:avLst/>
          </a:prstGeom>
          <a:noFill/>
        </p:spPr>
        <p:txBody>
          <a:bodyPr wrap="square" rtlCol="0">
            <a:spAutoFit/>
          </a:bodyPr>
          <a:lstStyle/>
          <a:p>
            <a:r>
              <a:rPr lang="en-US" sz="1400" b="1" dirty="0" smtClean="0">
                <a:solidFill>
                  <a:schemeClr val="bg1"/>
                </a:solidFill>
              </a:rPr>
              <a:t>Inoculate 9 Tubes </a:t>
            </a:r>
            <a:r>
              <a:rPr lang="en-US" sz="1400" b="1" dirty="0" smtClean="0">
                <a:solidFill>
                  <a:srgbClr val="FF0000"/>
                </a:solidFill>
              </a:rPr>
              <a:t>: 3 MLBB (</a:t>
            </a:r>
            <a:r>
              <a:rPr lang="en-US" sz="1400" b="1" dirty="0" smtClean="0">
                <a:solidFill>
                  <a:schemeClr val="bg1"/>
                </a:solidFill>
              </a:rPr>
              <a:t>2X</a:t>
            </a:r>
            <a:r>
              <a:rPr lang="en-US" sz="1400" b="1" dirty="0" smtClean="0">
                <a:solidFill>
                  <a:srgbClr val="FF0000"/>
                </a:solidFill>
              </a:rPr>
              <a:t>) with 10 ml, 3 MLBB (</a:t>
            </a:r>
            <a:r>
              <a:rPr lang="en-US" sz="1400" b="1" dirty="0" smtClean="0">
                <a:solidFill>
                  <a:schemeClr val="bg1"/>
                </a:solidFill>
              </a:rPr>
              <a:t>X</a:t>
            </a:r>
            <a:r>
              <a:rPr lang="en-US" sz="1400" b="1" dirty="0" smtClean="0">
                <a:solidFill>
                  <a:srgbClr val="FF0000"/>
                </a:solidFill>
              </a:rPr>
              <a:t>) with 1 ml and  3 MLBB (</a:t>
            </a:r>
            <a:r>
              <a:rPr lang="en-US" sz="1400" b="1" dirty="0" smtClean="0">
                <a:solidFill>
                  <a:schemeClr val="bg1"/>
                </a:solidFill>
              </a:rPr>
              <a:t>X</a:t>
            </a:r>
            <a:r>
              <a:rPr lang="en-US" sz="1400" b="1" dirty="0" smtClean="0">
                <a:solidFill>
                  <a:srgbClr val="FF0000"/>
                </a:solidFill>
              </a:rPr>
              <a:t>) with 0.1 ml water sample</a:t>
            </a:r>
            <a:endParaRPr lang="en-US" sz="1400" b="1" dirty="0">
              <a:solidFill>
                <a:srgbClr val="FF0000"/>
              </a:solidFill>
            </a:endParaRPr>
          </a:p>
        </p:txBody>
      </p:sp>
      <p:sp>
        <p:nvSpPr>
          <p:cNvPr id="11" name="TextBox 10"/>
          <p:cNvSpPr txBox="1"/>
          <p:nvPr/>
        </p:nvSpPr>
        <p:spPr>
          <a:xfrm>
            <a:off x="304800" y="2590800"/>
            <a:ext cx="1066800" cy="1477328"/>
          </a:xfrm>
          <a:prstGeom prst="rect">
            <a:avLst/>
          </a:prstGeom>
          <a:noFill/>
        </p:spPr>
        <p:txBody>
          <a:bodyPr wrap="square" rtlCol="0">
            <a:spAutoFit/>
          </a:bodyPr>
          <a:lstStyle/>
          <a:p>
            <a:r>
              <a:rPr lang="en-US" dirty="0" smtClean="0">
                <a:solidFill>
                  <a:schemeClr val="bg1"/>
                </a:solidFill>
              </a:rPr>
              <a:t>Incubate all tubes at 37  ̊C for 24 hours</a:t>
            </a:r>
            <a:endParaRPr lang="en-US" dirty="0">
              <a:solidFill>
                <a:schemeClr val="bg1"/>
              </a:solidFill>
            </a:endParaRPr>
          </a:p>
        </p:txBody>
      </p:sp>
      <p:pic>
        <p:nvPicPr>
          <p:cNvPr id="1030" name="Picture 6"/>
          <p:cNvPicPr>
            <a:picLocks noChangeAspect="1" noChangeArrowheads="1"/>
          </p:cNvPicPr>
          <p:nvPr/>
        </p:nvPicPr>
        <p:blipFill>
          <a:blip r:embed="rId4"/>
          <a:srcRect/>
          <a:stretch>
            <a:fillRect/>
          </a:stretch>
        </p:blipFill>
        <p:spPr bwMode="auto">
          <a:xfrm>
            <a:off x="3048000" y="4876800"/>
            <a:ext cx="609600" cy="1422400"/>
          </a:xfrm>
          <a:prstGeom prst="rect">
            <a:avLst/>
          </a:prstGeom>
          <a:noFill/>
          <a:ln w="28575">
            <a:solidFill>
              <a:srgbClr val="C00000"/>
            </a:solidFill>
            <a:miter lim="800000"/>
            <a:headEnd/>
            <a:tailEnd/>
          </a:ln>
          <a:effectLst/>
        </p:spPr>
      </p:pic>
      <p:pic>
        <p:nvPicPr>
          <p:cNvPr id="1031" name="Picture 7"/>
          <p:cNvPicPr>
            <a:picLocks noChangeAspect="1" noChangeArrowheads="1"/>
          </p:cNvPicPr>
          <p:nvPr/>
        </p:nvPicPr>
        <p:blipFill>
          <a:blip r:embed="rId5"/>
          <a:srcRect/>
          <a:stretch>
            <a:fillRect/>
          </a:stretch>
        </p:blipFill>
        <p:spPr bwMode="auto">
          <a:xfrm>
            <a:off x="4953000" y="4876801"/>
            <a:ext cx="609600" cy="1371600"/>
          </a:xfrm>
          <a:prstGeom prst="rect">
            <a:avLst/>
          </a:prstGeom>
          <a:noFill/>
          <a:ln w="28575">
            <a:solidFill>
              <a:srgbClr val="C00000"/>
            </a:solidFill>
            <a:miter lim="800000"/>
            <a:headEnd/>
            <a:tailEnd/>
          </a:ln>
          <a:effectLst/>
        </p:spPr>
      </p:pic>
      <p:sp>
        <p:nvSpPr>
          <p:cNvPr id="14" name="Rectangle 13"/>
          <p:cNvSpPr/>
          <p:nvPr/>
        </p:nvSpPr>
        <p:spPr>
          <a:xfrm>
            <a:off x="533400" y="4800600"/>
            <a:ext cx="1905000" cy="1477328"/>
          </a:xfrm>
          <a:prstGeom prst="rect">
            <a:avLst/>
          </a:prstGeom>
          <a:ln w="28575">
            <a:solidFill>
              <a:srgbClr val="00B050"/>
            </a:solidFill>
          </a:ln>
        </p:spPr>
        <p:txBody>
          <a:bodyPr wrap="square">
            <a:spAutoFit/>
          </a:bodyPr>
          <a:lstStyle/>
          <a:p>
            <a:r>
              <a:rPr lang="en-US" b="1" u="sng" dirty="0" smtClean="0">
                <a:solidFill>
                  <a:srgbClr val="FF0000"/>
                </a:solidFill>
              </a:rPr>
              <a:t>Negative</a:t>
            </a:r>
            <a:r>
              <a:rPr lang="en-US" dirty="0" smtClean="0">
                <a:solidFill>
                  <a:schemeClr val="bg1"/>
                </a:solidFill>
              </a:rPr>
              <a:t>:</a:t>
            </a:r>
          </a:p>
          <a:p>
            <a:r>
              <a:rPr lang="en-US" dirty="0" smtClean="0">
                <a:solidFill>
                  <a:schemeClr val="bg1"/>
                </a:solidFill>
              </a:rPr>
              <a:t>All tubes show no color change and absent of gas in Durham's vial</a:t>
            </a:r>
            <a:endParaRPr lang="en-US" dirty="0">
              <a:solidFill>
                <a:schemeClr val="bg1"/>
              </a:solidFill>
            </a:endParaRPr>
          </a:p>
        </p:txBody>
      </p:sp>
      <p:cxnSp>
        <p:nvCxnSpPr>
          <p:cNvPr id="17" name="Straight Arrow Connector 16"/>
          <p:cNvCxnSpPr/>
          <p:nvPr/>
        </p:nvCxnSpPr>
        <p:spPr>
          <a:xfrm>
            <a:off x="2514600" y="5486400"/>
            <a:ext cx="457200" cy="1588"/>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096000" y="4800600"/>
            <a:ext cx="2362200" cy="1477328"/>
          </a:xfrm>
          <a:prstGeom prst="rect">
            <a:avLst/>
          </a:prstGeom>
          <a:ln w="19050">
            <a:solidFill>
              <a:srgbClr val="00B050"/>
            </a:solidFill>
          </a:ln>
        </p:spPr>
        <p:txBody>
          <a:bodyPr wrap="square">
            <a:spAutoFit/>
          </a:bodyPr>
          <a:lstStyle/>
          <a:p>
            <a:r>
              <a:rPr lang="en-US" b="1" u="sng" dirty="0" smtClean="0">
                <a:solidFill>
                  <a:srgbClr val="FF0000"/>
                </a:solidFill>
              </a:rPr>
              <a:t>Positive</a:t>
            </a:r>
            <a:r>
              <a:rPr lang="en-US" dirty="0" smtClean="0">
                <a:solidFill>
                  <a:schemeClr val="bg1"/>
                </a:solidFill>
              </a:rPr>
              <a:t>:</a:t>
            </a:r>
          </a:p>
          <a:p>
            <a:r>
              <a:rPr lang="en-US" dirty="0" smtClean="0">
                <a:solidFill>
                  <a:schemeClr val="bg1"/>
                </a:solidFill>
              </a:rPr>
              <a:t>Any or More tubes show color change and present of gas in Durham's vial</a:t>
            </a:r>
            <a:endParaRPr lang="en-US" dirty="0">
              <a:solidFill>
                <a:schemeClr val="bg1"/>
              </a:solidFill>
            </a:endParaRPr>
          </a:p>
        </p:txBody>
      </p:sp>
      <p:cxnSp>
        <p:nvCxnSpPr>
          <p:cNvPr id="22" name="Straight Arrow Connector 21"/>
          <p:cNvCxnSpPr/>
          <p:nvPr/>
        </p:nvCxnSpPr>
        <p:spPr>
          <a:xfrm rot="10800000">
            <a:off x="5638800" y="5410200"/>
            <a:ext cx="381000" cy="1588"/>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304800"/>
            <a:ext cx="8382000" cy="6771084"/>
          </a:xfrm>
          <a:prstGeom prst="rect">
            <a:avLst/>
          </a:prstGeom>
        </p:spPr>
        <p:txBody>
          <a:bodyPr wrap="square">
            <a:spAutoFit/>
          </a:bodyPr>
          <a:lstStyle/>
          <a:p>
            <a:r>
              <a:rPr lang="en-US" b="1" dirty="0" smtClean="0">
                <a:solidFill>
                  <a:srgbClr val="FF0000"/>
                </a:solidFill>
              </a:rPr>
              <a:t>Note</a:t>
            </a:r>
            <a:r>
              <a:rPr lang="en-US" dirty="0" smtClean="0">
                <a:solidFill>
                  <a:schemeClr val="bg1"/>
                </a:solidFill>
              </a:rPr>
              <a:t>:</a:t>
            </a:r>
          </a:p>
          <a:p>
            <a:pPr marL="342900" indent="-342900">
              <a:buAutoNum type="arabicPeriod"/>
            </a:pPr>
            <a:r>
              <a:rPr lang="en-US" dirty="0" smtClean="0">
                <a:solidFill>
                  <a:schemeClr val="bg1"/>
                </a:solidFill>
              </a:rPr>
              <a:t>Double strength broth: (contains double the concentration of ingredients except water) is used when large volumes of water are to be inoculated, because the medium would otherwise be too diluted and may not support the growth of bacteria. </a:t>
            </a:r>
          </a:p>
          <a:p>
            <a:pPr marL="342900" indent="-342900">
              <a:buAutoNum type="arabicPeriod"/>
            </a:pPr>
            <a:r>
              <a:rPr lang="en-US" dirty="0" smtClean="0">
                <a:solidFill>
                  <a:schemeClr val="bg1"/>
                </a:solidFill>
              </a:rPr>
              <a:t>False positive presumptive test may be produced due to: </a:t>
            </a:r>
          </a:p>
          <a:p>
            <a:pPr marL="342900" indent="-342900"/>
            <a:r>
              <a:rPr lang="en-US" dirty="0" smtClean="0">
                <a:solidFill>
                  <a:schemeClr val="bg1"/>
                </a:solidFill>
              </a:rPr>
              <a:t>       (a) Presence of lactose fermenting organisms other than coliforms.</a:t>
            </a:r>
          </a:p>
          <a:p>
            <a:pPr marL="342900" indent="-342900"/>
            <a:r>
              <a:rPr lang="en-US" dirty="0" smtClean="0">
                <a:solidFill>
                  <a:schemeClr val="bg1"/>
                </a:solidFill>
              </a:rPr>
              <a:t>       (b) A synergistic association where the joint action of two organisms on a carbohydrate re suits into production of gas which will not be formed by either species when grown separately. Synergism is frequently caused by a joint action of gram-positive and gram-negative organisms growing together, e.g. </a:t>
            </a:r>
            <a:r>
              <a:rPr lang="en-US" i="1" dirty="0" smtClean="0">
                <a:solidFill>
                  <a:schemeClr val="bg1"/>
                </a:solidFill>
              </a:rPr>
              <a:t>Staphylococcus</a:t>
            </a:r>
            <a:r>
              <a:rPr lang="en-US" dirty="0" smtClean="0">
                <a:solidFill>
                  <a:schemeClr val="bg1"/>
                </a:solidFill>
              </a:rPr>
              <a:t> </a:t>
            </a:r>
            <a:r>
              <a:rPr lang="en-US" i="1" dirty="0" smtClean="0">
                <a:solidFill>
                  <a:schemeClr val="bg1"/>
                </a:solidFill>
              </a:rPr>
              <a:t>aureus </a:t>
            </a:r>
            <a:r>
              <a:rPr lang="en-US" dirty="0" smtClean="0">
                <a:solidFill>
                  <a:schemeClr val="bg1"/>
                </a:solidFill>
              </a:rPr>
              <a:t>and </a:t>
            </a:r>
            <a:r>
              <a:rPr lang="en-US" i="1" dirty="0" smtClean="0">
                <a:solidFill>
                  <a:schemeClr val="bg1"/>
                </a:solidFill>
              </a:rPr>
              <a:t>Proteus vulgaris </a:t>
            </a:r>
          </a:p>
          <a:p>
            <a:pPr marL="342900" indent="-342900"/>
            <a:r>
              <a:rPr lang="en-US" dirty="0" smtClean="0">
                <a:solidFill>
                  <a:schemeClr val="bg1"/>
                </a:solidFill>
              </a:rPr>
              <a:t>      False positive presumptive test can be overcome by adding bile salts and triphenylmethane dyes which inhibit growth of gram-positive bacteria and thereby eliminate synergistic effect.</a:t>
            </a:r>
            <a:r>
              <a:rPr lang="en-US" dirty="0" smtClean="0">
                <a:solidFill>
                  <a:prstClr val="black"/>
                </a:solidFill>
              </a:rPr>
              <a:t> </a:t>
            </a:r>
          </a:p>
          <a:p>
            <a:pPr marL="342900" indent="-342900"/>
            <a:r>
              <a:rPr lang="en-US" dirty="0" smtClean="0">
                <a:solidFill>
                  <a:prstClr val="black"/>
                </a:solidFill>
              </a:rPr>
              <a:t>3.   Over fermentation: this kind of results are obtained when ratio of number of organisms to the amount sugar is comparatively very high. Due to less amount of sugar, acid produced is not sufficient enough to lower the pH at which growth organism is inhibited. Thus. growth continues and organisms switch over to peptones when sugars are depleted. Since end products of protein metabolism are alkaline in nature the basicity of medium increases. Hence, MLBB appears yellow even though the test is positive</a:t>
            </a:r>
            <a:r>
              <a:rPr lang="en-US" sz="2000" dirty="0" smtClean="0">
                <a:solidFill>
                  <a:prstClr val="black"/>
                </a:solidFill>
              </a:rPr>
              <a:t>.</a:t>
            </a:r>
            <a:endParaRPr lang="en-US" dirty="0" smtClean="0"/>
          </a:p>
          <a:p>
            <a:pPr marL="342900" indent="-342900"/>
            <a:endParaRPr lang="en-US" dirty="0" smtClean="0">
              <a:solidFill>
                <a:schemeClr val="bg1"/>
              </a:solidFill>
            </a:endParaRPr>
          </a:p>
          <a:p>
            <a:pPr marL="342900" indent="-342900"/>
            <a:r>
              <a:rPr lang="en-US" dirty="0" smtClean="0">
                <a:solidFill>
                  <a:schemeClr val="bg1"/>
                </a:solidFill>
              </a:rPr>
              <a:t> </a:t>
            </a:r>
            <a:endParaRPr lang="en-US" dirty="0">
              <a:solidFill>
                <a:schemeClr val="bg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smtClean="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smtClean="0">
                <a:ln>
                  <a:noFill/>
                </a:ln>
                <a:solidFill>
                  <a:schemeClr val="bg1"/>
                </a:solidFill>
                <a:effectLst/>
                <a:latin typeface="+mj-lt"/>
                <a:ea typeface="Times New Roman" pitchFamily="18" charset="0"/>
                <a:cs typeface="Times New Roman" pitchFamily="18" charset="0"/>
              </a:rPr>
              <a:t> </a:t>
            </a:r>
          </a:p>
        </p:txBody>
      </p:sp>
      <p:sp>
        <p:nvSpPr>
          <p:cNvPr id="6" name="Rectangle 5"/>
          <p:cNvSpPr/>
          <p:nvPr/>
        </p:nvSpPr>
        <p:spPr>
          <a:xfrm>
            <a:off x="381000" y="228600"/>
            <a:ext cx="8382000" cy="6370975"/>
          </a:xfrm>
          <a:prstGeom prst="rect">
            <a:avLst/>
          </a:prstGeom>
        </p:spPr>
        <p:txBody>
          <a:bodyPr wrap="square">
            <a:spAutoFit/>
          </a:bodyPr>
          <a:lstStyle/>
          <a:p>
            <a:r>
              <a:rPr lang="en-US" sz="2400" b="1" dirty="0" smtClean="0">
                <a:solidFill>
                  <a:srgbClr val="C00000"/>
                </a:solidFill>
              </a:rPr>
              <a:t>CONFIRMED TEST</a:t>
            </a:r>
          </a:p>
          <a:p>
            <a:endParaRPr lang="en-US" sz="2400" b="1" dirty="0" smtClean="0">
              <a:solidFill>
                <a:srgbClr val="C00000"/>
              </a:solidFill>
            </a:endParaRPr>
          </a:p>
          <a:p>
            <a:r>
              <a:rPr lang="en-US" sz="2400" dirty="0" smtClean="0">
                <a:solidFill>
                  <a:schemeClr val="bg1"/>
                </a:solidFill>
              </a:rPr>
              <a:t>This test is named so because, positive presumptive tubes having acid and gas are subjected to further confirmation that positive results were due to coliforms only. Test involves, streaking of Eosin methylene blue (EMB) agar or Endo's agar plate and looking for the growth of typical &amp;/or atypical colonies of coliforms. </a:t>
            </a:r>
            <a:r>
              <a:rPr lang="en-US" sz="2400" b="1" dirty="0" smtClean="0">
                <a:solidFill>
                  <a:srgbClr val="FF0000"/>
                </a:solidFill>
              </a:rPr>
              <a:t>Requirements</a:t>
            </a:r>
          </a:p>
          <a:p>
            <a:pPr marL="457200" indent="-457200">
              <a:buAutoNum type="arabicPeriod"/>
            </a:pPr>
            <a:r>
              <a:rPr lang="en-US" sz="2400" dirty="0" smtClean="0">
                <a:solidFill>
                  <a:schemeClr val="bg1"/>
                </a:solidFill>
              </a:rPr>
              <a:t>Positive presumptive tube(s). </a:t>
            </a:r>
          </a:p>
          <a:p>
            <a:pPr marL="457200" indent="-457200">
              <a:buAutoNum type="arabicPeriod"/>
            </a:pPr>
            <a:r>
              <a:rPr lang="en-US" sz="2400" dirty="0" smtClean="0">
                <a:solidFill>
                  <a:schemeClr val="bg1"/>
                </a:solidFill>
              </a:rPr>
              <a:t>EMB agar plate, BGLB</a:t>
            </a:r>
          </a:p>
          <a:p>
            <a:pPr marL="457200" indent="-457200"/>
            <a:r>
              <a:rPr lang="en-US" sz="2400" b="1" dirty="0" smtClean="0">
                <a:solidFill>
                  <a:srgbClr val="FF0000"/>
                </a:solidFill>
              </a:rPr>
              <a:t>Procedure</a:t>
            </a:r>
          </a:p>
          <a:p>
            <a:pPr marL="457200" indent="-457200">
              <a:buAutoNum type="arabicPeriod"/>
            </a:pPr>
            <a:r>
              <a:rPr lang="en-US" sz="2400" dirty="0" smtClean="0">
                <a:solidFill>
                  <a:schemeClr val="bg1"/>
                </a:solidFill>
              </a:rPr>
              <a:t>Streak EMB agar plate with a loopful of suspension from a positive presumptive tube (which shows the highest amount of gas production), so as to get well isolated colonies.</a:t>
            </a:r>
          </a:p>
          <a:p>
            <a:pPr marL="457200" indent="-457200">
              <a:buAutoNum type="arabicPeriod"/>
            </a:pPr>
            <a:r>
              <a:rPr lang="en-US" sz="2400" dirty="0" smtClean="0">
                <a:solidFill>
                  <a:schemeClr val="bg1"/>
                </a:solidFill>
              </a:rPr>
              <a:t>Inoculate one drop in BGLB.</a:t>
            </a:r>
          </a:p>
          <a:p>
            <a:pPr marL="457200" indent="-457200">
              <a:buAutoNum type="arabicPeriod"/>
            </a:pPr>
            <a:r>
              <a:rPr lang="en-US" sz="2400" dirty="0" smtClean="0">
                <a:solidFill>
                  <a:schemeClr val="bg1"/>
                </a:solidFill>
              </a:rPr>
              <a:t>Incubate the plate at 37  ̊C for 24 hours, </a:t>
            </a:r>
          </a:p>
          <a:p>
            <a:pPr marL="457200" indent="-457200">
              <a:buAutoNum type="arabicPeriod"/>
            </a:pPr>
            <a:r>
              <a:rPr lang="en-US" sz="2400" dirty="0" smtClean="0">
                <a:solidFill>
                  <a:schemeClr val="bg1"/>
                </a:solidFill>
              </a:rPr>
              <a:t>Record results and interprete them as follows.</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smtClean="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smtClean="0">
                <a:ln>
                  <a:noFill/>
                </a:ln>
                <a:solidFill>
                  <a:schemeClr val="bg1"/>
                </a:solidFill>
                <a:effectLst/>
                <a:latin typeface="+mj-lt"/>
                <a:ea typeface="Times New Roman" pitchFamily="18" charset="0"/>
                <a:cs typeface="Times New Roman" pitchFamily="18" charset="0"/>
              </a:rPr>
              <a:t> </a:t>
            </a:r>
          </a:p>
        </p:txBody>
      </p:sp>
      <p:pic>
        <p:nvPicPr>
          <p:cNvPr id="70658" name="Picture 2"/>
          <p:cNvPicPr>
            <a:picLocks noChangeAspect="1" noChangeArrowheads="1"/>
          </p:cNvPicPr>
          <p:nvPr/>
        </p:nvPicPr>
        <p:blipFill>
          <a:blip r:embed="rId2"/>
          <a:srcRect/>
          <a:stretch>
            <a:fillRect/>
          </a:stretch>
        </p:blipFill>
        <p:spPr bwMode="auto">
          <a:xfrm>
            <a:off x="4148656" y="762000"/>
            <a:ext cx="1143000" cy="1295400"/>
          </a:xfrm>
          <a:prstGeom prst="rect">
            <a:avLst/>
          </a:prstGeom>
          <a:noFill/>
          <a:ln w="28575">
            <a:solidFill>
              <a:srgbClr val="0070C0"/>
            </a:solidFill>
            <a:miter lim="800000"/>
            <a:headEnd/>
            <a:tailEnd/>
          </a:ln>
          <a:effectLst/>
        </p:spPr>
      </p:pic>
      <p:pic>
        <p:nvPicPr>
          <p:cNvPr id="70661" name="Picture 5"/>
          <p:cNvPicPr>
            <a:picLocks noChangeAspect="1" noChangeArrowheads="1"/>
          </p:cNvPicPr>
          <p:nvPr/>
        </p:nvPicPr>
        <p:blipFill>
          <a:blip r:embed="rId3"/>
          <a:srcRect/>
          <a:stretch>
            <a:fillRect/>
          </a:stretch>
        </p:blipFill>
        <p:spPr bwMode="auto">
          <a:xfrm>
            <a:off x="6172200" y="2895600"/>
            <a:ext cx="609600" cy="1371600"/>
          </a:xfrm>
          <a:prstGeom prst="rect">
            <a:avLst/>
          </a:prstGeom>
          <a:noFill/>
          <a:ln w="28575">
            <a:solidFill>
              <a:srgbClr val="0070C0"/>
            </a:solidFill>
            <a:miter lim="800000"/>
            <a:headEnd/>
            <a:tailEnd/>
          </a:ln>
          <a:effectLst/>
        </p:spPr>
      </p:pic>
      <p:pic>
        <p:nvPicPr>
          <p:cNvPr id="70662" name="Picture 6"/>
          <p:cNvPicPr>
            <a:picLocks noChangeAspect="1" noChangeArrowheads="1"/>
          </p:cNvPicPr>
          <p:nvPr/>
        </p:nvPicPr>
        <p:blipFill>
          <a:blip r:embed="rId4"/>
          <a:srcRect/>
          <a:stretch>
            <a:fillRect/>
          </a:stretch>
        </p:blipFill>
        <p:spPr bwMode="auto">
          <a:xfrm>
            <a:off x="2057400" y="2895600"/>
            <a:ext cx="1447800" cy="1390217"/>
          </a:xfrm>
          <a:prstGeom prst="rect">
            <a:avLst/>
          </a:prstGeom>
          <a:solidFill>
            <a:srgbClr val="FF0000"/>
          </a:solidFill>
          <a:ln w="28575">
            <a:solidFill>
              <a:srgbClr val="FF0000"/>
            </a:solidFill>
            <a:miter lim="800000"/>
            <a:headEnd/>
            <a:tailEnd/>
          </a:ln>
          <a:effectLst/>
        </p:spPr>
      </p:pic>
      <p:pic>
        <p:nvPicPr>
          <p:cNvPr id="70663" name="Picture 7"/>
          <p:cNvPicPr>
            <a:picLocks noChangeAspect="1" noChangeArrowheads="1"/>
          </p:cNvPicPr>
          <p:nvPr/>
        </p:nvPicPr>
        <p:blipFill>
          <a:blip r:embed="rId5"/>
          <a:srcRect/>
          <a:stretch>
            <a:fillRect/>
          </a:stretch>
        </p:blipFill>
        <p:spPr bwMode="auto">
          <a:xfrm>
            <a:off x="2590800" y="4953000"/>
            <a:ext cx="1524000" cy="1524000"/>
          </a:xfrm>
          <a:prstGeom prst="rect">
            <a:avLst/>
          </a:prstGeom>
          <a:noFill/>
          <a:ln w="28575">
            <a:solidFill>
              <a:srgbClr val="FF0000"/>
            </a:solidFill>
            <a:miter lim="800000"/>
            <a:headEnd/>
            <a:tailEnd/>
          </a:ln>
          <a:effectLst/>
        </p:spPr>
      </p:pic>
      <p:pic>
        <p:nvPicPr>
          <p:cNvPr id="70664" name="Picture 8"/>
          <p:cNvPicPr>
            <a:picLocks noChangeAspect="1" noChangeArrowheads="1"/>
          </p:cNvPicPr>
          <p:nvPr/>
        </p:nvPicPr>
        <p:blipFill>
          <a:blip r:embed="rId6"/>
          <a:srcRect/>
          <a:stretch>
            <a:fillRect/>
          </a:stretch>
        </p:blipFill>
        <p:spPr bwMode="auto">
          <a:xfrm>
            <a:off x="5257800" y="4953000"/>
            <a:ext cx="1219200" cy="1524000"/>
          </a:xfrm>
          <a:prstGeom prst="rect">
            <a:avLst/>
          </a:prstGeom>
          <a:noFill/>
          <a:ln w="28575">
            <a:solidFill>
              <a:srgbClr val="0070C0"/>
            </a:solidFill>
            <a:miter lim="800000"/>
            <a:headEnd/>
            <a:tailEnd/>
          </a:ln>
          <a:effectLst/>
        </p:spPr>
      </p:pic>
      <p:sp>
        <p:nvSpPr>
          <p:cNvPr id="9" name="Rectangle 8"/>
          <p:cNvSpPr/>
          <p:nvPr/>
        </p:nvSpPr>
        <p:spPr>
          <a:xfrm>
            <a:off x="2362200" y="152400"/>
            <a:ext cx="4711739" cy="584775"/>
          </a:xfrm>
          <a:prstGeom prst="rect">
            <a:avLst/>
          </a:prstGeom>
        </p:spPr>
        <p:txBody>
          <a:bodyPr wrap="none">
            <a:spAutoFit/>
          </a:bodyPr>
          <a:lstStyle/>
          <a:p>
            <a:pPr algn="ctr"/>
            <a:r>
              <a:rPr lang="en-US" sz="32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Flow chart of Confirm  test</a:t>
            </a:r>
            <a:endParaRPr lang="en-US" sz="3200"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cxnSp>
        <p:nvCxnSpPr>
          <p:cNvPr id="11" name="Straight Arrow Connector 10"/>
          <p:cNvCxnSpPr/>
          <p:nvPr/>
        </p:nvCxnSpPr>
        <p:spPr>
          <a:xfrm rot="10800000" flipV="1">
            <a:off x="3352800" y="2133600"/>
            <a:ext cx="866512" cy="646331"/>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063056" y="2133599"/>
            <a:ext cx="1032944" cy="762001"/>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514600" y="1905000"/>
            <a:ext cx="1314975" cy="646331"/>
          </a:xfrm>
          <a:prstGeom prst="rect">
            <a:avLst/>
          </a:prstGeom>
          <a:noFill/>
        </p:spPr>
        <p:txBody>
          <a:bodyPr wrap="none" rtlCol="0">
            <a:spAutoFit/>
          </a:bodyPr>
          <a:lstStyle/>
          <a:p>
            <a:r>
              <a:rPr lang="en-US" dirty="0" smtClean="0">
                <a:solidFill>
                  <a:srgbClr val="FF0000"/>
                </a:solidFill>
              </a:rPr>
              <a:t>Streak EMB </a:t>
            </a:r>
          </a:p>
          <a:p>
            <a:r>
              <a:rPr lang="en-US" dirty="0" smtClean="0">
                <a:solidFill>
                  <a:srgbClr val="FF0000"/>
                </a:solidFill>
              </a:rPr>
              <a:t>agar plate</a:t>
            </a:r>
            <a:endParaRPr lang="en-US" dirty="0">
              <a:solidFill>
                <a:srgbClr val="FF0000"/>
              </a:solidFill>
            </a:endParaRPr>
          </a:p>
        </p:txBody>
      </p:sp>
      <p:sp>
        <p:nvSpPr>
          <p:cNvPr id="20" name="Rectangle 19"/>
          <p:cNvSpPr/>
          <p:nvPr/>
        </p:nvSpPr>
        <p:spPr>
          <a:xfrm>
            <a:off x="5638800" y="1905000"/>
            <a:ext cx="1447800" cy="646331"/>
          </a:xfrm>
          <a:prstGeom prst="rect">
            <a:avLst/>
          </a:prstGeom>
        </p:spPr>
        <p:txBody>
          <a:bodyPr wrap="square">
            <a:spAutoFit/>
          </a:bodyPr>
          <a:lstStyle/>
          <a:p>
            <a:r>
              <a:rPr lang="en-US" dirty="0" smtClean="0">
                <a:solidFill>
                  <a:srgbClr val="FF0000"/>
                </a:solidFill>
              </a:rPr>
              <a:t>Inoculate BGLB </a:t>
            </a:r>
            <a:endParaRPr lang="en-US" dirty="0"/>
          </a:p>
        </p:txBody>
      </p:sp>
      <p:sp>
        <p:nvSpPr>
          <p:cNvPr id="28" name="Rectangle 27"/>
          <p:cNvSpPr/>
          <p:nvPr/>
        </p:nvSpPr>
        <p:spPr>
          <a:xfrm>
            <a:off x="3657600" y="3124200"/>
            <a:ext cx="2362200" cy="923330"/>
          </a:xfrm>
          <a:prstGeom prst="rect">
            <a:avLst/>
          </a:prstGeom>
        </p:spPr>
        <p:txBody>
          <a:bodyPr wrap="square">
            <a:spAutoFit/>
          </a:bodyPr>
          <a:lstStyle/>
          <a:p>
            <a:r>
              <a:rPr lang="en-US" dirty="0" smtClean="0">
                <a:solidFill>
                  <a:schemeClr val="bg1"/>
                </a:solidFill>
              </a:rPr>
              <a:t>Incubate EMB agar plate and BGLB at 37  ̊C for 24 hours</a:t>
            </a:r>
            <a:endParaRPr lang="en-US" dirty="0">
              <a:solidFill>
                <a:schemeClr val="bg1"/>
              </a:solidFill>
            </a:endParaRPr>
          </a:p>
        </p:txBody>
      </p:sp>
      <p:sp>
        <p:nvSpPr>
          <p:cNvPr id="31" name="Rectangle 30"/>
          <p:cNvSpPr/>
          <p:nvPr/>
        </p:nvSpPr>
        <p:spPr>
          <a:xfrm>
            <a:off x="6858000" y="4953000"/>
            <a:ext cx="1905000" cy="1477328"/>
          </a:xfrm>
          <a:prstGeom prst="rect">
            <a:avLst/>
          </a:prstGeom>
          <a:ln w="19050">
            <a:solidFill>
              <a:srgbClr val="00B050"/>
            </a:solidFill>
          </a:ln>
        </p:spPr>
        <p:txBody>
          <a:bodyPr wrap="square">
            <a:spAutoFit/>
          </a:bodyPr>
          <a:lstStyle/>
          <a:p>
            <a:r>
              <a:rPr lang="en-US" dirty="0" smtClean="0">
                <a:solidFill>
                  <a:schemeClr val="bg1"/>
                </a:solidFill>
              </a:rPr>
              <a:t>BGLB show gas production in Durham's vial indicate positive confirm test</a:t>
            </a:r>
            <a:endParaRPr lang="en-US" dirty="0">
              <a:solidFill>
                <a:schemeClr val="bg1"/>
              </a:solidFill>
            </a:endParaRPr>
          </a:p>
        </p:txBody>
      </p:sp>
      <p:cxnSp>
        <p:nvCxnSpPr>
          <p:cNvPr id="33" name="Straight Arrow Connector 32"/>
          <p:cNvCxnSpPr/>
          <p:nvPr/>
        </p:nvCxnSpPr>
        <p:spPr>
          <a:xfrm rot="10800000">
            <a:off x="6477000" y="5410200"/>
            <a:ext cx="381000" cy="1588"/>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457200" y="4953000"/>
            <a:ext cx="1752600" cy="1477328"/>
          </a:xfrm>
          <a:prstGeom prst="rect">
            <a:avLst/>
          </a:prstGeom>
          <a:ln w="19050">
            <a:solidFill>
              <a:srgbClr val="00B050"/>
            </a:solidFill>
          </a:ln>
        </p:spPr>
        <p:txBody>
          <a:bodyPr wrap="square">
            <a:spAutoFit/>
          </a:bodyPr>
          <a:lstStyle/>
          <a:p>
            <a:r>
              <a:rPr lang="en-US" dirty="0" smtClean="0">
                <a:solidFill>
                  <a:schemeClr val="bg1"/>
                </a:solidFill>
              </a:rPr>
              <a:t>Growth with greenish metallic sheen indicate positive confirm test</a:t>
            </a:r>
            <a:endParaRPr lang="en-US" dirty="0">
              <a:solidFill>
                <a:schemeClr val="bg1"/>
              </a:solidFill>
            </a:endParaRPr>
          </a:p>
        </p:txBody>
      </p:sp>
      <p:cxnSp>
        <p:nvCxnSpPr>
          <p:cNvPr id="38" name="Straight Arrow Connector 37"/>
          <p:cNvCxnSpPr/>
          <p:nvPr/>
        </p:nvCxnSpPr>
        <p:spPr>
          <a:xfrm>
            <a:off x="2209800" y="5486400"/>
            <a:ext cx="381000" cy="1588"/>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a:off x="6019800" y="4495800"/>
            <a:ext cx="457200" cy="30480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16200000" flipH="1">
            <a:off x="2819400" y="4495800"/>
            <a:ext cx="381000" cy="22860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6" name="Rectangle 5"/>
          <p:cNvSpPr/>
          <p:nvPr/>
        </p:nvSpPr>
        <p:spPr>
          <a:xfrm>
            <a:off x="304800" y="304800"/>
            <a:ext cx="8534400" cy="6001643"/>
          </a:xfrm>
          <a:prstGeom prst="rect">
            <a:avLst/>
          </a:prstGeom>
        </p:spPr>
        <p:txBody>
          <a:bodyPr wrap="square">
            <a:spAutoFit/>
          </a:bodyPr>
          <a:lstStyle/>
          <a:p>
            <a:r>
              <a:rPr lang="en-US" sz="2400" b="1" dirty="0" smtClean="0">
                <a:solidFill>
                  <a:srgbClr val="C00000"/>
                </a:solidFill>
              </a:rPr>
              <a:t>Interpretations</a:t>
            </a:r>
          </a:p>
          <a:p>
            <a:r>
              <a:rPr lang="en-US" sz="2400" dirty="0" smtClean="0">
                <a:solidFill>
                  <a:schemeClr val="bg1"/>
                </a:solidFill>
              </a:rPr>
              <a:t>EMB agar plate permits three types of colonies to develop:</a:t>
            </a:r>
          </a:p>
          <a:p>
            <a:endParaRPr lang="en-US" sz="2400" dirty="0" smtClean="0">
              <a:solidFill>
                <a:schemeClr val="bg1"/>
              </a:solidFill>
            </a:endParaRPr>
          </a:p>
          <a:p>
            <a:pPr marL="457200" indent="-457200">
              <a:buAutoNum type="arabicPeriod"/>
            </a:pPr>
            <a:r>
              <a:rPr lang="en-US" sz="2400" b="1" dirty="0" smtClean="0">
                <a:solidFill>
                  <a:srgbClr val="FF0000"/>
                </a:solidFill>
              </a:rPr>
              <a:t>Typical</a:t>
            </a:r>
            <a:r>
              <a:rPr lang="en-US" sz="2400" dirty="0" smtClean="0">
                <a:solidFill>
                  <a:schemeClr val="bg1"/>
                </a:solidFill>
              </a:rPr>
              <a:t>: Small nucleated with or without greenish metallic </a:t>
            </a:r>
          </a:p>
          <a:p>
            <a:pPr marL="457200" indent="-457200"/>
            <a:r>
              <a:rPr lang="en-US" sz="2400" dirty="0" smtClean="0">
                <a:solidFill>
                  <a:schemeClr val="bg1"/>
                </a:solidFill>
              </a:rPr>
              <a:t>       sheen.</a:t>
            </a:r>
          </a:p>
          <a:p>
            <a:pPr marL="457200" indent="-457200">
              <a:buAutoNum type="arabicPeriod" startAt="2"/>
            </a:pPr>
            <a:r>
              <a:rPr lang="en-US" sz="2400" b="1" dirty="0" smtClean="0">
                <a:solidFill>
                  <a:srgbClr val="FF0000"/>
                </a:solidFill>
              </a:rPr>
              <a:t>Atypical</a:t>
            </a:r>
            <a:r>
              <a:rPr lang="en-US" sz="2400" dirty="0" smtClean="0">
                <a:solidFill>
                  <a:schemeClr val="bg1"/>
                </a:solidFill>
              </a:rPr>
              <a:t>: large, opaque, pink, non-nucleated, mucoid which tend to merge with each other. </a:t>
            </a:r>
          </a:p>
          <a:p>
            <a:pPr marL="457200" indent="-457200">
              <a:buAutoNum type="arabicPeriod" startAt="2"/>
            </a:pPr>
            <a:r>
              <a:rPr lang="en-US" sz="2400" b="1" dirty="0" smtClean="0">
                <a:solidFill>
                  <a:srgbClr val="FF0000"/>
                </a:solidFill>
              </a:rPr>
              <a:t>Negative</a:t>
            </a:r>
            <a:r>
              <a:rPr lang="en-US" sz="2400" dirty="0" smtClean="0">
                <a:solidFill>
                  <a:schemeClr val="bg1"/>
                </a:solidFill>
              </a:rPr>
              <a:t>: all other types of colonies developing on the plate. Growth of typical colonies indicate confirmed test positive and has to proceed for completed test.</a:t>
            </a:r>
          </a:p>
          <a:p>
            <a:pPr marL="457200" indent="-457200"/>
            <a:r>
              <a:rPr lang="en-US" sz="2400" dirty="0" smtClean="0">
                <a:solidFill>
                  <a:schemeClr val="bg1"/>
                </a:solidFill>
              </a:rPr>
              <a:t>       If only atypical colonies develop, the test can't be considered negative since time, coliforms fail to form typical colonies, or colonies develop slowly, Hence the test should be completed However, if only negative (others) colonies develop on the plate: the confirmed test is recorded as negative and further tests are not necessary.</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382000" cy="5262979"/>
          </a:xfrm>
          <a:prstGeom prst="rect">
            <a:avLst/>
          </a:prstGeom>
        </p:spPr>
        <p:txBody>
          <a:bodyPr wrap="square">
            <a:spAutoFit/>
          </a:bodyPr>
          <a:lstStyle/>
          <a:p>
            <a:r>
              <a:rPr lang="en-US" sz="2400" b="1" dirty="0" smtClean="0">
                <a:solidFill>
                  <a:srgbClr val="C00000"/>
                </a:solidFill>
              </a:rPr>
              <a:t>COMPLETED TEST</a:t>
            </a:r>
          </a:p>
          <a:p>
            <a:endParaRPr lang="en-US" sz="2400" b="1" dirty="0" smtClean="0">
              <a:solidFill>
                <a:srgbClr val="C00000"/>
              </a:solidFill>
            </a:endParaRPr>
          </a:p>
          <a:p>
            <a:r>
              <a:rPr lang="en-US" sz="2400" dirty="0" smtClean="0">
                <a:solidFill>
                  <a:schemeClr val="bg1"/>
                </a:solidFill>
              </a:rPr>
              <a:t>In this test the typical &amp;/or atypical colonies growing on EMB agar plate are subjected to morphological and biochemical verification so as to prove that they are coliforms. Since this test completes and finishes the presumptive test for coliform s referred to as Completed test.</a:t>
            </a:r>
          </a:p>
          <a:p>
            <a:r>
              <a:rPr lang="en-US" sz="2400" b="1" dirty="0" smtClean="0">
                <a:solidFill>
                  <a:srgbClr val="FF0000"/>
                </a:solidFill>
              </a:rPr>
              <a:t>Requirements</a:t>
            </a:r>
          </a:p>
          <a:p>
            <a:pPr marL="457200" indent="-457200">
              <a:buAutoNum type="arabicPeriod"/>
            </a:pPr>
            <a:r>
              <a:rPr lang="en-US" sz="2400" dirty="0" smtClean="0">
                <a:solidFill>
                  <a:schemeClr val="bg1"/>
                </a:solidFill>
              </a:rPr>
              <a:t>EMB/Endo's agar plate having typical/atypical colonies isolated from positive presumptive tube.</a:t>
            </a:r>
          </a:p>
          <a:p>
            <a:pPr marL="457200" indent="-457200">
              <a:buAutoNum type="arabicPeriod"/>
            </a:pPr>
            <a:r>
              <a:rPr lang="en-US" sz="2400" dirty="0" smtClean="0">
                <a:solidFill>
                  <a:schemeClr val="bg1"/>
                </a:solidFill>
              </a:rPr>
              <a:t>Lactose broth tube (other than the one used in presumptive test e.g.. Brilliant green lactose bile broth (BGLB) or nutrient lactose broth with Andrade's indicator and Durham's vial. </a:t>
            </a:r>
          </a:p>
          <a:p>
            <a:pPr marL="457200" indent="-457200"/>
            <a:r>
              <a:rPr lang="en-US" sz="2400" dirty="0" smtClean="0">
                <a:solidFill>
                  <a:schemeClr val="bg1"/>
                </a:solidFill>
              </a:rPr>
              <a:t>3.    Nutrient agar slant.</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304800"/>
            <a:ext cx="8382000" cy="5262979"/>
          </a:xfrm>
          <a:prstGeom prst="rect">
            <a:avLst/>
          </a:prstGeom>
        </p:spPr>
        <p:txBody>
          <a:bodyPr wrap="square">
            <a:spAutoFit/>
          </a:bodyPr>
          <a:lstStyle/>
          <a:p>
            <a:r>
              <a:rPr lang="en-US" sz="2400" b="1" dirty="0" smtClean="0">
                <a:solidFill>
                  <a:srgbClr val="FF0000"/>
                </a:solidFill>
              </a:rPr>
              <a:t>Procedure</a:t>
            </a:r>
          </a:p>
          <a:p>
            <a:pPr marL="457200" indent="-457200">
              <a:buAutoNum type="arabicPeriod"/>
            </a:pPr>
            <a:r>
              <a:rPr lang="en-US" sz="2400" dirty="0" smtClean="0">
                <a:solidFill>
                  <a:schemeClr val="bg1"/>
                </a:solidFill>
              </a:rPr>
              <a:t>Select and mark a well isolated typical atypical colony on EMB or Endo's agar plate</a:t>
            </a:r>
          </a:p>
          <a:p>
            <a:pPr marL="457200" indent="-457200">
              <a:buAutoNum type="arabicPeriod"/>
            </a:pPr>
            <a:r>
              <a:rPr lang="en-US" sz="2400" dirty="0" smtClean="0">
                <a:solidFill>
                  <a:schemeClr val="bg1"/>
                </a:solidFill>
              </a:rPr>
              <a:t>With the help of Nicrome wire loop, pick up half of the previously marked typical / atypical colony and transfer it to BGLB or nutrient lactose broth tube.</a:t>
            </a:r>
          </a:p>
          <a:p>
            <a:pPr marL="457200" indent="-457200">
              <a:buAutoNum type="arabicPeriod"/>
            </a:pPr>
            <a:r>
              <a:rPr lang="en-US" sz="2400" dirty="0" smtClean="0">
                <a:solidFill>
                  <a:schemeClr val="bg1"/>
                </a:solidFill>
              </a:rPr>
              <a:t>From the remaining half of the same colony streak over the surface of a nutrient agar slant.</a:t>
            </a:r>
          </a:p>
          <a:p>
            <a:pPr marL="457200" indent="-457200">
              <a:buAutoNum type="arabicPeriod"/>
            </a:pPr>
            <a:r>
              <a:rPr lang="en-US" sz="2400" dirty="0" smtClean="0">
                <a:solidFill>
                  <a:schemeClr val="bg1"/>
                </a:solidFill>
              </a:rPr>
              <a:t>Incubate slant and broth at 37  ̊C for 24 hours. </a:t>
            </a:r>
          </a:p>
          <a:p>
            <a:pPr marL="457200" indent="-457200">
              <a:buAutoNum type="arabicPeriod"/>
            </a:pPr>
            <a:r>
              <a:rPr lang="en-US" sz="2400" dirty="0" smtClean="0">
                <a:solidFill>
                  <a:schemeClr val="bg1"/>
                </a:solidFill>
              </a:rPr>
              <a:t>Check Lactose broth for presence of acid and gas.</a:t>
            </a:r>
          </a:p>
          <a:p>
            <a:pPr marL="457200" indent="-457200">
              <a:buAutoNum type="arabicPeriod"/>
            </a:pPr>
            <a:r>
              <a:rPr lang="en-US" sz="2400" dirty="0" smtClean="0">
                <a:solidFill>
                  <a:schemeClr val="bg1"/>
                </a:solidFill>
              </a:rPr>
              <a:t>Prepare Gram's stain of the growth from the surface of agar slant and observe the slide. Look for the presence of gram-negative non-spore forming short rods.</a:t>
            </a:r>
          </a:p>
          <a:p>
            <a:pPr marL="457200" indent="-457200">
              <a:buAutoNum type="arabicPeriod"/>
            </a:pPr>
            <a:r>
              <a:rPr lang="en-US" sz="2400" dirty="0" smtClean="0">
                <a:solidFill>
                  <a:schemeClr val="bg1"/>
                </a:solidFill>
              </a:rPr>
              <a:t>Record results and interprete as follows:</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6" name="Rectangle 5"/>
          <p:cNvSpPr/>
          <p:nvPr/>
        </p:nvSpPr>
        <p:spPr>
          <a:xfrm>
            <a:off x="2209800" y="228600"/>
            <a:ext cx="4580228" cy="523220"/>
          </a:xfrm>
          <a:prstGeom prst="rect">
            <a:avLst/>
          </a:prstGeom>
        </p:spPr>
        <p:txBody>
          <a:bodyPr wrap="none">
            <a:spAutoFit/>
          </a:bodyPr>
          <a:lstStyle/>
          <a:p>
            <a:pPr lvl="0" algn="ctr"/>
            <a:r>
              <a:rPr lang="en-US" sz="2800" b="1" u="sng"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rPr>
              <a:t>Flow chart of Completed  test</a:t>
            </a:r>
            <a:endParaRPr lang="en-US" sz="2800" b="1" u="sng"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endParaRPr>
          </a:p>
        </p:txBody>
      </p:sp>
      <p:pic>
        <p:nvPicPr>
          <p:cNvPr id="7" name="Picture 7"/>
          <p:cNvPicPr>
            <a:picLocks noChangeAspect="1" noChangeArrowheads="1"/>
          </p:cNvPicPr>
          <p:nvPr/>
        </p:nvPicPr>
        <p:blipFill>
          <a:blip r:embed="rId2"/>
          <a:srcRect/>
          <a:stretch>
            <a:fillRect/>
          </a:stretch>
        </p:blipFill>
        <p:spPr bwMode="auto">
          <a:xfrm>
            <a:off x="3505200" y="914400"/>
            <a:ext cx="1524000" cy="1524000"/>
          </a:xfrm>
          <a:prstGeom prst="rect">
            <a:avLst/>
          </a:prstGeom>
          <a:noFill/>
          <a:ln w="28575">
            <a:solidFill>
              <a:srgbClr val="FF0000"/>
            </a:solidFill>
            <a:miter lim="800000"/>
            <a:headEnd/>
            <a:tailEnd/>
          </a:ln>
          <a:effectLst/>
        </p:spPr>
      </p:pic>
      <p:sp>
        <p:nvSpPr>
          <p:cNvPr id="9" name="Rectangle 8"/>
          <p:cNvSpPr/>
          <p:nvPr/>
        </p:nvSpPr>
        <p:spPr>
          <a:xfrm>
            <a:off x="5181600" y="914400"/>
            <a:ext cx="2286000" cy="923330"/>
          </a:xfrm>
          <a:prstGeom prst="rect">
            <a:avLst/>
          </a:prstGeom>
          <a:ln w="19050">
            <a:solidFill>
              <a:srgbClr val="00B050"/>
            </a:solidFill>
          </a:ln>
        </p:spPr>
        <p:txBody>
          <a:bodyPr wrap="square">
            <a:spAutoFit/>
          </a:bodyPr>
          <a:lstStyle/>
          <a:p>
            <a:r>
              <a:rPr lang="en-US" dirty="0" smtClean="0">
                <a:solidFill>
                  <a:schemeClr val="bg1"/>
                </a:solidFill>
              </a:rPr>
              <a:t>EMB with growth showing greenish metallic sheen</a:t>
            </a:r>
            <a:endParaRPr lang="en-US" dirty="0">
              <a:solidFill>
                <a:schemeClr val="bg1"/>
              </a:solidFill>
            </a:endParaRPr>
          </a:p>
        </p:txBody>
      </p:sp>
      <p:pic>
        <p:nvPicPr>
          <p:cNvPr id="10" name="Picture 6"/>
          <p:cNvPicPr>
            <a:picLocks noChangeAspect="1" noChangeArrowheads="1"/>
          </p:cNvPicPr>
          <p:nvPr/>
        </p:nvPicPr>
        <p:blipFill>
          <a:blip r:embed="rId3"/>
          <a:srcRect/>
          <a:stretch>
            <a:fillRect/>
          </a:stretch>
        </p:blipFill>
        <p:spPr bwMode="auto">
          <a:xfrm>
            <a:off x="1447800" y="2971800"/>
            <a:ext cx="609600" cy="1295400"/>
          </a:xfrm>
          <a:prstGeom prst="rect">
            <a:avLst/>
          </a:prstGeom>
          <a:noFill/>
          <a:ln w="28575">
            <a:solidFill>
              <a:srgbClr val="C00000"/>
            </a:solidFill>
            <a:miter lim="800000"/>
            <a:headEnd/>
            <a:tailEnd/>
          </a:ln>
          <a:effectLst/>
        </p:spPr>
      </p:pic>
      <p:pic>
        <p:nvPicPr>
          <p:cNvPr id="2050" name="Picture 2"/>
          <p:cNvPicPr>
            <a:picLocks noChangeAspect="1" noChangeArrowheads="1"/>
          </p:cNvPicPr>
          <p:nvPr/>
        </p:nvPicPr>
        <p:blipFill>
          <a:blip r:embed="rId4"/>
          <a:srcRect/>
          <a:stretch>
            <a:fillRect/>
          </a:stretch>
        </p:blipFill>
        <p:spPr bwMode="auto">
          <a:xfrm>
            <a:off x="6477000" y="2895600"/>
            <a:ext cx="590550" cy="1371600"/>
          </a:xfrm>
          <a:prstGeom prst="rect">
            <a:avLst/>
          </a:prstGeom>
          <a:noFill/>
          <a:ln w="28575">
            <a:solidFill>
              <a:srgbClr val="C00000"/>
            </a:solidFill>
            <a:miter lim="800000"/>
            <a:headEnd/>
            <a:tailEnd/>
          </a:ln>
          <a:effectLst/>
        </p:spPr>
      </p:pic>
      <p:cxnSp>
        <p:nvCxnSpPr>
          <p:cNvPr id="12" name="Straight Arrow Connector 11"/>
          <p:cNvCxnSpPr/>
          <p:nvPr/>
        </p:nvCxnSpPr>
        <p:spPr>
          <a:xfrm>
            <a:off x="5105400" y="2438400"/>
            <a:ext cx="1371600" cy="45720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flipV="1">
            <a:off x="2057400" y="2438400"/>
            <a:ext cx="1371600" cy="53340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057400" y="1828800"/>
            <a:ext cx="1361608" cy="923330"/>
          </a:xfrm>
          <a:prstGeom prst="rect">
            <a:avLst/>
          </a:prstGeom>
        </p:spPr>
        <p:txBody>
          <a:bodyPr wrap="square">
            <a:spAutoFit/>
          </a:bodyPr>
          <a:lstStyle/>
          <a:p>
            <a:r>
              <a:rPr lang="en-US" dirty="0" smtClean="0">
                <a:solidFill>
                  <a:srgbClr val="FF0000"/>
                </a:solidFill>
              </a:rPr>
              <a:t>Inoculate Lactose broth </a:t>
            </a:r>
            <a:endParaRPr lang="en-US" dirty="0"/>
          </a:p>
        </p:txBody>
      </p:sp>
      <p:sp>
        <p:nvSpPr>
          <p:cNvPr id="18" name="Rectangle 17"/>
          <p:cNvSpPr/>
          <p:nvPr/>
        </p:nvSpPr>
        <p:spPr>
          <a:xfrm>
            <a:off x="5562600" y="1981200"/>
            <a:ext cx="1525968" cy="646331"/>
          </a:xfrm>
          <a:prstGeom prst="rect">
            <a:avLst/>
          </a:prstGeom>
        </p:spPr>
        <p:txBody>
          <a:bodyPr wrap="square">
            <a:spAutoFit/>
          </a:bodyPr>
          <a:lstStyle/>
          <a:p>
            <a:r>
              <a:rPr lang="en-US" dirty="0" smtClean="0">
                <a:solidFill>
                  <a:srgbClr val="FF0000"/>
                </a:solidFill>
              </a:rPr>
              <a:t>Streak N-agar slant</a:t>
            </a:r>
            <a:endParaRPr lang="en-US" dirty="0"/>
          </a:p>
        </p:txBody>
      </p:sp>
      <p:sp>
        <p:nvSpPr>
          <p:cNvPr id="29" name="Rectangle 28"/>
          <p:cNvSpPr/>
          <p:nvPr/>
        </p:nvSpPr>
        <p:spPr>
          <a:xfrm>
            <a:off x="3352800" y="3048000"/>
            <a:ext cx="2133600" cy="1200329"/>
          </a:xfrm>
          <a:prstGeom prst="rect">
            <a:avLst/>
          </a:prstGeom>
        </p:spPr>
        <p:txBody>
          <a:bodyPr wrap="square">
            <a:spAutoFit/>
          </a:bodyPr>
          <a:lstStyle/>
          <a:p>
            <a:r>
              <a:rPr lang="en-US" dirty="0" smtClean="0">
                <a:solidFill>
                  <a:schemeClr val="bg1"/>
                </a:solidFill>
              </a:rPr>
              <a:t>Incubate Lactose broth and N-agar slant at 37  ̊C for 24 hours</a:t>
            </a:r>
            <a:endParaRPr lang="en-US" dirty="0">
              <a:solidFill>
                <a:schemeClr val="bg1"/>
              </a:solidFill>
            </a:endParaRPr>
          </a:p>
        </p:txBody>
      </p:sp>
      <p:pic>
        <p:nvPicPr>
          <p:cNvPr id="30" name="Picture 2"/>
          <p:cNvPicPr>
            <a:picLocks noChangeAspect="1" noChangeArrowheads="1"/>
          </p:cNvPicPr>
          <p:nvPr/>
        </p:nvPicPr>
        <p:blipFill>
          <a:blip r:embed="rId5"/>
          <a:srcRect/>
          <a:stretch>
            <a:fillRect/>
          </a:stretch>
        </p:blipFill>
        <p:spPr bwMode="auto">
          <a:xfrm>
            <a:off x="533400" y="5029200"/>
            <a:ext cx="1143000" cy="1295400"/>
          </a:xfrm>
          <a:prstGeom prst="rect">
            <a:avLst/>
          </a:prstGeom>
          <a:noFill/>
          <a:ln w="28575">
            <a:solidFill>
              <a:srgbClr val="0070C0"/>
            </a:solidFill>
            <a:miter lim="800000"/>
            <a:headEnd/>
            <a:tailEnd/>
          </a:ln>
          <a:effectLst/>
        </p:spPr>
      </p:pic>
      <p:cxnSp>
        <p:nvCxnSpPr>
          <p:cNvPr id="32" name="Straight Arrow Connector 31"/>
          <p:cNvCxnSpPr/>
          <p:nvPr/>
        </p:nvCxnSpPr>
        <p:spPr>
          <a:xfrm rot="5400000">
            <a:off x="1143000" y="4419600"/>
            <a:ext cx="609600" cy="45720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1828800" y="4953000"/>
            <a:ext cx="2133600" cy="1477328"/>
          </a:xfrm>
          <a:prstGeom prst="rect">
            <a:avLst/>
          </a:prstGeom>
          <a:ln w="19050">
            <a:solidFill>
              <a:srgbClr val="00B050"/>
            </a:solidFill>
          </a:ln>
        </p:spPr>
        <p:txBody>
          <a:bodyPr wrap="square">
            <a:spAutoFit/>
          </a:bodyPr>
          <a:lstStyle/>
          <a:p>
            <a:r>
              <a:rPr lang="en-US" dirty="0" smtClean="0">
                <a:solidFill>
                  <a:schemeClr val="bg1"/>
                </a:solidFill>
              </a:rPr>
              <a:t>Color change and present of gas in Durham's vial of Lactose broth indicate positive test</a:t>
            </a:r>
            <a:endParaRPr lang="en-US" dirty="0">
              <a:solidFill>
                <a:schemeClr val="bg1"/>
              </a:solidFill>
            </a:endParaRPr>
          </a:p>
        </p:txBody>
      </p:sp>
      <p:sp>
        <p:nvSpPr>
          <p:cNvPr id="34" name="Rectangle 33"/>
          <p:cNvSpPr/>
          <p:nvPr/>
        </p:nvSpPr>
        <p:spPr>
          <a:xfrm>
            <a:off x="5334000" y="4724400"/>
            <a:ext cx="3124200" cy="1754326"/>
          </a:xfrm>
          <a:prstGeom prst="rect">
            <a:avLst/>
          </a:prstGeom>
          <a:ln w="19050">
            <a:solidFill>
              <a:srgbClr val="00B050"/>
            </a:solidFill>
          </a:ln>
        </p:spPr>
        <p:txBody>
          <a:bodyPr wrap="square">
            <a:spAutoFit/>
          </a:bodyPr>
          <a:lstStyle/>
          <a:p>
            <a:r>
              <a:rPr lang="en-US" dirty="0" smtClean="0">
                <a:solidFill>
                  <a:schemeClr val="bg1"/>
                </a:solidFill>
              </a:rPr>
              <a:t>After 24 hours perform gram staining from N agar slant. If bacteria   are gram negative non spore forming and show acid and gas in lactose broth completed test is positive</a:t>
            </a:r>
            <a:endParaRPr lang="en-US" dirty="0">
              <a:solidFill>
                <a:schemeClr val="bg1"/>
              </a:solidFill>
            </a:endParaRPr>
          </a:p>
        </p:txBody>
      </p:sp>
      <p:cxnSp>
        <p:nvCxnSpPr>
          <p:cNvPr id="36" name="Straight Arrow Connector 35"/>
          <p:cNvCxnSpPr/>
          <p:nvPr/>
        </p:nvCxnSpPr>
        <p:spPr>
          <a:xfrm rot="5400000">
            <a:off x="6400006" y="4495800"/>
            <a:ext cx="305594" cy="794"/>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304800"/>
            <a:ext cx="8534400" cy="6001643"/>
          </a:xfrm>
          <a:prstGeom prst="rect">
            <a:avLst/>
          </a:prstGeom>
        </p:spPr>
        <p:txBody>
          <a:bodyPr wrap="square">
            <a:spAutoFit/>
          </a:bodyPr>
          <a:lstStyle/>
          <a:p>
            <a:r>
              <a:rPr lang="en-US" sz="2400" b="1" dirty="0" smtClean="0">
                <a:solidFill>
                  <a:srgbClr val="C00000"/>
                </a:solidFill>
              </a:rPr>
              <a:t>(2) </a:t>
            </a:r>
            <a:r>
              <a:rPr lang="en-US" sz="2400" b="1" u="sng" dirty="0" smtClean="0">
                <a:solidFill>
                  <a:srgbClr val="C00000"/>
                </a:solidFill>
              </a:rPr>
              <a:t>Surface waters</a:t>
            </a:r>
          </a:p>
          <a:p>
            <a:pPr>
              <a:buFont typeface="Arial" pitchFamily="34" charset="0"/>
              <a:buChar char="•"/>
            </a:pPr>
            <a:r>
              <a:rPr lang="en-US" sz="2400" dirty="0" smtClean="0">
                <a:solidFill>
                  <a:schemeClr val="bg1"/>
                </a:solidFill>
              </a:rPr>
              <a:t>    As soon as rain or snow reaches the earth and flows over the  </a:t>
            </a:r>
          </a:p>
          <a:p>
            <a:r>
              <a:rPr lang="en-US" sz="2400" dirty="0" smtClean="0">
                <a:solidFill>
                  <a:schemeClr val="bg1"/>
                </a:solidFill>
              </a:rPr>
              <a:t>      soil, some of the soil organisms are gathered up by the water. </a:t>
            </a:r>
          </a:p>
          <a:p>
            <a:r>
              <a:rPr lang="en-US" sz="2400" dirty="0" smtClean="0">
                <a:solidFill>
                  <a:schemeClr val="bg1"/>
                </a:solidFill>
              </a:rPr>
              <a:t>     Bodies of water such as streams, rivers, and oceans represent </a:t>
            </a:r>
          </a:p>
          <a:p>
            <a:r>
              <a:rPr lang="en-US" sz="2400" dirty="0" smtClean="0">
                <a:solidFill>
                  <a:schemeClr val="bg1"/>
                </a:solidFill>
              </a:rPr>
              <a:t>     surface water.</a:t>
            </a:r>
          </a:p>
          <a:p>
            <a:pPr>
              <a:buFont typeface="Arial" pitchFamily="34" charset="0"/>
              <a:buChar char="•"/>
            </a:pPr>
            <a:r>
              <a:rPr lang="en-US" sz="2400" dirty="0" smtClean="0">
                <a:solidFill>
                  <a:schemeClr val="bg1"/>
                </a:solidFill>
              </a:rPr>
              <a:t>   Microbial populations depend upon their numbers in the soil </a:t>
            </a:r>
          </a:p>
          <a:p>
            <a:r>
              <a:rPr lang="en-US" sz="2400" dirty="0" smtClean="0">
                <a:solidFill>
                  <a:schemeClr val="bg1"/>
                </a:solidFill>
              </a:rPr>
              <a:t>     and, also, upon the kinds and quantities of food material </a:t>
            </a:r>
          </a:p>
          <a:p>
            <a:r>
              <a:rPr lang="en-US" sz="2400" dirty="0" smtClean="0">
                <a:solidFill>
                  <a:schemeClr val="bg1"/>
                </a:solidFill>
              </a:rPr>
              <a:t>     dissolved out of the soil by water. </a:t>
            </a:r>
          </a:p>
          <a:p>
            <a:pPr>
              <a:buFont typeface="Arial" pitchFamily="34" charset="0"/>
              <a:buChar char="•"/>
            </a:pPr>
            <a:r>
              <a:rPr lang="en-US" sz="2400" dirty="0" smtClean="0">
                <a:solidFill>
                  <a:schemeClr val="bg1"/>
                </a:solidFill>
              </a:rPr>
              <a:t>   Climatic, geographical and biological conditions bring about </a:t>
            </a:r>
          </a:p>
          <a:p>
            <a:r>
              <a:rPr lang="en-US" sz="2400" dirty="0" smtClean="0">
                <a:solidFill>
                  <a:schemeClr val="bg1"/>
                </a:solidFill>
              </a:rPr>
              <a:t>     great variations in microbial populations of surface waters. </a:t>
            </a:r>
          </a:p>
          <a:p>
            <a:pPr>
              <a:buFont typeface="Arial" pitchFamily="34" charset="0"/>
              <a:buChar char="•"/>
            </a:pPr>
            <a:r>
              <a:rPr lang="en-US" sz="2400" dirty="0" smtClean="0">
                <a:solidFill>
                  <a:schemeClr val="bg1"/>
                </a:solidFill>
              </a:rPr>
              <a:t>    Rivers and streams show their highest count during the rainy </a:t>
            </a:r>
          </a:p>
          <a:p>
            <a:r>
              <a:rPr lang="en-US" sz="2400" dirty="0" smtClean="0">
                <a:solidFill>
                  <a:schemeClr val="bg1"/>
                </a:solidFill>
              </a:rPr>
              <a:t>     period. Dust blowing into rivers and streams also contributes </a:t>
            </a:r>
          </a:p>
          <a:p>
            <a:r>
              <a:rPr lang="en-US" sz="2400" dirty="0" smtClean="0">
                <a:solidFill>
                  <a:schemeClr val="bg1"/>
                </a:solidFill>
              </a:rPr>
              <a:t>     many microorganisms. </a:t>
            </a:r>
          </a:p>
          <a:p>
            <a:pPr>
              <a:buFont typeface="Arial" pitchFamily="34" charset="0"/>
              <a:buChar char="•"/>
            </a:pPr>
            <a:r>
              <a:rPr lang="en-US" sz="2400" dirty="0" smtClean="0">
                <a:solidFill>
                  <a:schemeClr val="bg1"/>
                </a:solidFill>
              </a:rPr>
              <a:t>   Animals also make considerable contribution to the microbial </a:t>
            </a:r>
          </a:p>
          <a:p>
            <a:r>
              <a:rPr lang="en-US" sz="2400" dirty="0" smtClean="0">
                <a:solidFill>
                  <a:schemeClr val="bg1"/>
                </a:solidFill>
              </a:rPr>
              <a:t>    flora of the surface Waters. They bath and often drop their </a:t>
            </a:r>
          </a:p>
          <a:p>
            <a:r>
              <a:rPr lang="en-US" sz="2400" dirty="0" smtClean="0">
                <a:solidFill>
                  <a:schemeClr val="bg1"/>
                </a:solidFill>
              </a:rPr>
              <a:t>    excreta in the water.</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304800"/>
            <a:ext cx="8458200" cy="6001643"/>
          </a:xfrm>
          <a:prstGeom prst="rect">
            <a:avLst/>
          </a:prstGeom>
        </p:spPr>
        <p:txBody>
          <a:bodyPr wrap="square">
            <a:spAutoFit/>
          </a:bodyPr>
          <a:lstStyle/>
          <a:p>
            <a:pPr marL="457200" lvl="0" indent="-457200"/>
            <a:r>
              <a:rPr lang="en-US" sz="2400" b="1" dirty="0" smtClean="0">
                <a:solidFill>
                  <a:srgbClr val="C00000"/>
                </a:solidFill>
              </a:rPr>
              <a:t>Interpretation</a:t>
            </a:r>
          </a:p>
          <a:p>
            <a:pPr marL="457200" lvl="0" indent="-457200">
              <a:buFontTx/>
              <a:buAutoNum type="arabicPeriod"/>
            </a:pPr>
            <a:r>
              <a:rPr lang="en-US" sz="2400" dirty="0" smtClean="0">
                <a:solidFill>
                  <a:prstClr val="black"/>
                </a:solidFill>
              </a:rPr>
              <a:t>Presence of gram-negative, non-spore forming short rods capable of producing acid and gas from lactose indicates the completed test positive. </a:t>
            </a:r>
          </a:p>
          <a:p>
            <a:pPr marL="457200" lvl="0" indent="-457200">
              <a:buFontTx/>
              <a:buAutoNum type="arabicPeriod"/>
            </a:pPr>
            <a:r>
              <a:rPr lang="en-US" sz="2400" dirty="0" smtClean="0">
                <a:solidFill>
                  <a:prstClr val="black"/>
                </a:solidFill>
              </a:rPr>
              <a:t>Absence of gram-negative non-spore forming short rods and the absence of acid and gas from the lactose constitutes a negative completed test</a:t>
            </a:r>
          </a:p>
          <a:p>
            <a:pPr marL="457200" lvl="0" indent="-457200">
              <a:buFontTx/>
              <a:buAutoNum type="arabicPeriod"/>
            </a:pPr>
            <a:endParaRPr lang="en-US" sz="2400" dirty="0" smtClean="0">
              <a:solidFill>
                <a:prstClr val="black"/>
              </a:solidFill>
            </a:endParaRPr>
          </a:p>
          <a:p>
            <a:pPr marL="457200" lvl="0" indent="-457200"/>
            <a:r>
              <a:rPr lang="en-US" sz="2400" b="1" dirty="0" smtClean="0">
                <a:solidFill>
                  <a:srgbClr val="C00000"/>
                </a:solidFill>
              </a:rPr>
              <a:t>Conclusion of presumptive test</a:t>
            </a:r>
          </a:p>
          <a:p>
            <a:pPr marL="457200" lvl="0" indent="-457200"/>
            <a:r>
              <a:rPr lang="en-US" sz="2400" dirty="0" smtClean="0">
                <a:solidFill>
                  <a:prstClr val="black"/>
                </a:solidFill>
              </a:rPr>
              <a:t>Positive presumptive test indicates presence of coliforms in water </a:t>
            </a:r>
          </a:p>
          <a:p>
            <a:pPr marL="457200" lvl="0" indent="-457200"/>
            <a:r>
              <a:rPr lang="en-US" sz="2400" dirty="0" smtClean="0">
                <a:solidFill>
                  <a:prstClr val="black"/>
                </a:solidFill>
              </a:rPr>
              <a:t>sample, which points out the faecal contamination of water, hence</a:t>
            </a:r>
          </a:p>
          <a:p>
            <a:pPr marL="457200" lvl="0" indent="-457200"/>
            <a:r>
              <a:rPr lang="en-US" sz="2400" dirty="0" smtClean="0">
                <a:solidFill>
                  <a:prstClr val="black"/>
                </a:solidFill>
              </a:rPr>
              <a:t>the water is non-potable, as it may carry potentially pathogenic </a:t>
            </a:r>
          </a:p>
          <a:p>
            <a:pPr marL="457200" lvl="0" indent="-457200"/>
            <a:r>
              <a:rPr lang="en-US" sz="2400" dirty="0" smtClean="0">
                <a:solidFill>
                  <a:prstClr val="black"/>
                </a:solidFill>
              </a:rPr>
              <a:t>microorganisms, However, as stated earlier conforms include wide </a:t>
            </a:r>
          </a:p>
          <a:p>
            <a:pPr marL="457200" lvl="0" indent="-457200"/>
            <a:r>
              <a:rPr lang="en-US" sz="2400" dirty="0" smtClean="0">
                <a:solidFill>
                  <a:prstClr val="black"/>
                </a:solidFill>
              </a:rPr>
              <a:t>range of bacteria whose primary source may not be the intestinal </a:t>
            </a:r>
          </a:p>
          <a:p>
            <a:pPr marL="457200" lvl="0" indent="-457200"/>
            <a:r>
              <a:rPr lang="en-US" sz="2400" dirty="0" smtClean="0">
                <a:solidFill>
                  <a:prstClr val="black"/>
                </a:solidFill>
              </a:rPr>
              <a:t>tract of human beings: so further </a:t>
            </a:r>
            <a:r>
              <a:rPr lang="en-US" sz="2400" dirty="0" err="1" smtClean="0">
                <a:solidFill>
                  <a:prstClr val="black"/>
                </a:solidFill>
              </a:rPr>
              <a:t>dirferentiation</a:t>
            </a:r>
            <a:r>
              <a:rPr lang="en-US" sz="2400" dirty="0" smtClean="0">
                <a:solidFill>
                  <a:prstClr val="black"/>
                </a:solidFill>
              </a:rPr>
              <a:t> of coliforms is </a:t>
            </a:r>
          </a:p>
          <a:p>
            <a:pPr marL="457200" lvl="0" indent="-457200"/>
            <a:r>
              <a:rPr lang="en-US" sz="2400" dirty="0" smtClean="0">
                <a:solidFill>
                  <a:prstClr val="black"/>
                </a:solidFill>
              </a:rPr>
              <a:t>recommended.</a:t>
            </a:r>
            <a:endParaRPr lang="en-US" sz="2400" dirty="0">
              <a:solidFill>
                <a:prstClr val="black"/>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610600" cy="6001643"/>
          </a:xfrm>
          <a:prstGeom prst="rect">
            <a:avLst/>
          </a:prstGeom>
        </p:spPr>
        <p:txBody>
          <a:bodyPr wrap="square">
            <a:spAutoFit/>
          </a:bodyPr>
          <a:lstStyle/>
          <a:p>
            <a:r>
              <a:rPr lang="en-US" sz="2400" b="1" dirty="0" smtClean="0">
                <a:solidFill>
                  <a:srgbClr val="C00000"/>
                </a:solidFill>
              </a:rPr>
              <a:t>MULTIPLE TUBE (MOST PROBABLE NUMBER (</a:t>
            </a:r>
            <a:r>
              <a:rPr lang="en-US" sz="2400" b="1" dirty="0" smtClean="0">
                <a:solidFill>
                  <a:srgbClr val="C00000"/>
                </a:solidFill>
              </a:rPr>
              <a:t>MPN)</a:t>
            </a:r>
            <a:r>
              <a:rPr lang="en-US" sz="2400" dirty="0" smtClean="0">
                <a:solidFill>
                  <a:schemeClr val="bg1"/>
                </a:solidFill>
              </a:rPr>
              <a:t> </a:t>
            </a:r>
            <a:r>
              <a:rPr lang="en-US" sz="2400" b="1" dirty="0" smtClean="0">
                <a:solidFill>
                  <a:srgbClr val="C00000"/>
                </a:solidFill>
              </a:rPr>
              <a:t>TECHNIQUE </a:t>
            </a:r>
            <a:r>
              <a:rPr lang="en-US" sz="2400" b="1" dirty="0" smtClean="0">
                <a:solidFill>
                  <a:srgbClr val="FF0000"/>
                </a:solidFill>
              </a:rPr>
              <a:t>Principle</a:t>
            </a:r>
            <a:r>
              <a:rPr lang="en-US" sz="2400" dirty="0" smtClean="0">
                <a:solidFill>
                  <a:schemeClr val="bg1"/>
                </a:solidFill>
              </a:rPr>
              <a:t> </a:t>
            </a:r>
          </a:p>
          <a:p>
            <a:r>
              <a:rPr lang="en-US" sz="2400" dirty="0" smtClean="0">
                <a:solidFill>
                  <a:schemeClr val="bg1"/>
                </a:solidFill>
              </a:rPr>
              <a:t>It </a:t>
            </a:r>
            <a:r>
              <a:rPr lang="en-US" sz="2400" dirty="0" smtClean="0">
                <a:solidFill>
                  <a:schemeClr val="bg1"/>
                </a:solidFill>
              </a:rPr>
              <a:t>is a statistical method based on the probability theory. In this technique, the sample is serially diluted till the number of organisms reach the point of extinsion. From each of these dilutions several multiple tubes of a specific medium are inoculated, Presence of organism is indicated by acid or gas in the medium. Pattern of positive and negative test results are then used to estimate the number of bacteria in the original sample. Since the test gives the most probable number of organisms present in the sample it is also known as MPN test. </a:t>
            </a:r>
          </a:p>
          <a:p>
            <a:r>
              <a:rPr lang="en-US" sz="2400" b="1" dirty="0" smtClean="0">
                <a:solidFill>
                  <a:srgbClr val="FF0000"/>
                </a:solidFill>
              </a:rPr>
              <a:t>Requirements</a:t>
            </a:r>
            <a:endParaRPr lang="en-US" sz="2400" dirty="0" smtClean="0">
              <a:solidFill>
                <a:schemeClr val="bg1"/>
              </a:solidFill>
            </a:endParaRPr>
          </a:p>
          <a:p>
            <a:pPr marL="457200" indent="-457200">
              <a:buAutoNum type="arabicPeriod"/>
            </a:pPr>
            <a:r>
              <a:rPr lang="en-US" sz="2400" dirty="0" smtClean="0">
                <a:solidFill>
                  <a:schemeClr val="bg1"/>
                </a:solidFill>
              </a:rPr>
              <a:t>3 MLBB tubes each having 10 ml double strength (2x) medium,</a:t>
            </a:r>
          </a:p>
          <a:p>
            <a:pPr marL="457200" indent="-457200">
              <a:buAutoNum type="arabicPeriod"/>
            </a:pPr>
            <a:r>
              <a:rPr lang="en-US" sz="2400" dirty="0" smtClean="0">
                <a:solidFill>
                  <a:schemeClr val="bg1"/>
                </a:solidFill>
              </a:rPr>
              <a:t>7 MLBB tubes each having 5 ml single strength (X) medium.</a:t>
            </a:r>
          </a:p>
          <a:p>
            <a:pPr marL="457200" indent="-457200">
              <a:buAutoNum type="arabicPeriod"/>
            </a:pPr>
            <a:r>
              <a:rPr lang="en-US" sz="2400" dirty="0" smtClean="0">
                <a:solidFill>
                  <a:schemeClr val="bg1"/>
                </a:solidFill>
              </a:rPr>
              <a:t>Sterile 10 ml and I ml pipettes. </a:t>
            </a:r>
          </a:p>
          <a:p>
            <a:pPr marL="457200" indent="-457200">
              <a:buAutoNum type="arabicPeriod"/>
            </a:pPr>
            <a:r>
              <a:rPr lang="en-US" sz="2400" dirty="0" smtClean="0">
                <a:solidFill>
                  <a:schemeClr val="bg1"/>
                </a:solidFill>
              </a:rPr>
              <a:t>Water sample to be tested.</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458200" cy="6001643"/>
          </a:xfrm>
          <a:prstGeom prst="rect">
            <a:avLst/>
          </a:prstGeom>
        </p:spPr>
        <p:txBody>
          <a:bodyPr wrap="square">
            <a:spAutoFit/>
          </a:bodyPr>
          <a:lstStyle/>
          <a:p>
            <a:r>
              <a:rPr lang="en-US" sz="2400" b="1" dirty="0" smtClean="0">
                <a:solidFill>
                  <a:srgbClr val="FF0000"/>
                </a:solidFill>
              </a:rPr>
              <a:t>Procedure</a:t>
            </a:r>
          </a:p>
          <a:p>
            <a:pPr marL="457200" indent="-457200">
              <a:buAutoNum type="arabicPeriod"/>
            </a:pPr>
            <a:r>
              <a:rPr lang="en-US" sz="2400" dirty="0" smtClean="0">
                <a:solidFill>
                  <a:schemeClr val="bg1"/>
                </a:solidFill>
              </a:rPr>
              <a:t>Shake the water sample vigorously to ensure uniform </a:t>
            </a:r>
          </a:p>
          <a:p>
            <a:pPr marL="457200" indent="-457200"/>
            <a:r>
              <a:rPr lang="en-US" sz="2400" dirty="0" smtClean="0">
                <a:solidFill>
                  <a:schemeClr val="bg1"/>
                </a:solidFill>
              </a:rPr>
              <a:t>       distribution of organisms.</a:t>
            </a:r>
          </a:p>
          <a:p>
            <a:pPr marL="457200" indent="-457200">
              <a:buAutoNum type="arabicPeriod" startAt="2"/>
            </a:pPr>
            <a:r>
              <a:rPr lang="en-US" sz="2400" dirty="0" smtClean="0">
                <a:solidFill>
                  <a:schemeClr val="bg1"/>
                </a:solidFill>
              </a:rPr>
              <a:t>Dilute the sample if necessary. </a:t>
            </a:r>
          </a:p>
          <a:p>
            <a:pPr marL="457200" indent="-457200">
              <a:buAutoNum type="arabicPeriod" startAt="2"/>
            </a:pPr>
            <a:r>
              <a:rPr lang="en-US" sz="2400" dirty="0" smtClean="0">
                <a:solidFill>
                  <a:schemeClr val="bg1"/>
                </a:solidFill>
              </a:rPr>
              <a:t>With the sterile graduated pipettes inoculate the water sample (diluted sample, if the dilution is done) as follows.</a:t>
            </a:r>
          </a:p>
          <a:p>
            <a:pPr marL="457200" indent="-457200"/>
            <a:r>
              <a:rPr lang="en-US" sz="2400" dirty="0" smtClean="0">
                <a:solidFill>
                  <a:schemeClr val="bg1"/>
                </a:solidFill>
              </a:rPr>
              <a:t>       (a) 3 Tubes of MLBB having I0 ml (2X) medium with 10 ml of  </a:t>
            </a:r>
          </a:p>
          <a:p>
            <a:pPr marL="457200" indent="-457200"/>
            <a:r>
              <a:rPr lang="en-US" sz="2400" dirty="0" smtClean="0">
                <a:solidFill>
                  <a:schemeClr val="bg1"/>
                </a:solidFill>
              </a:rPr>
              <a:t>             sample each.</a:t>
            </a:r>
          </a:p>
          <a:p>
            <a:pPr marL="457200" indent="-457200"/>
            <a:r>
              <a:rPr lang="en-US" sz="2400" dirty="0" smtClean="0">
                <a:solidFill>
                  <a:schemeClr val="bg1"/>
                </a:solidFill>
              </a:rPr>
              <a:t>       (b) 3 Tubes of MLBB having 5 ml (X) medium with 1 ml of </a:t>
            </a:r>
          </a:p>
          <a:p>
            <a:pPr marL="457200" indent="-457200"/>
            <a:r>
              <a:rPr lang="en-US" sz="2400" dirty="0" smtClean="0">
                <a:solidFill>
                  <a:schemeClr val="bg1"/>
                </a:solidFill>
              </a:rPr>
              <a:t>             sample each. </a:t>
            </a:r>
          </a:p>
          <a:p>
            <a:pPr marL="457200" indent="-457200"/>
            <a:r>
              <a:rPr lang="en-US" sz="2400" dirty="0" smtClean="0">
                <a:solidFill>
                  <a:schemeClr val="bg1"/>
                </a:solidFill>
              </a:rPr>
              <a:t>       (c) 3 Tubes of MLBB having </a:t>
            </a:r>
            <a:r>
              <a:rPr lang="en-US" sz="2400" dirty="0" smtClean="0">
                <a:solidFill>
                  <a:schemeClr val="bg1"/>
                </a:solidFill>
              </a:rPr>
              <a:t>5 </a:t>
            </a:r>
            <a:r>
              <a:rPr lang="en-US" sz="2400" dirty="0" smtClean="0">
                <a:solidFill>
                  <a:schemeClr val="bg1"/>
                </a:solidFill>
              </a:rPr>
              <a:t>ml (X) medium with 0.1 ml of </a:t>
            </a:r>
          </a:p>
          <a:p>
            <a:pPr marL="457200" indent="-457200"/>
            <a:r>
              <a:rPr lang="en-US" sz="2400" dirty="0" smtClean="0">
                <a:solidFill>
                  <a:schemeClr val="bg1"/>
                </a:solidFill>
              </a:rPr>
              <a:t>             sample each</a:t>
            </a:r>
          </a:p>
          <a:p>
            <a:pPr marL="457200" indent="-457200"/>
            <a:r>
              <a:rPr lang="en-US" sz="2400" dirty="0" smtClean="0">
                <a:solidFill>
                  <a:schemeClr val="bg1"/>
                </a:solidFill>
              </a:rPr>
              <a:t>4.    One tube of MLBB having 5 ml (x) medium is left uninoculated, which serves as control.</a:t>
            </a:r>
          </a:p>
          <a:p>
            <a:pPr marL="457200" indent="-457200">
              <a:buAutoNum type="arabicPeriod" startAt="5"/>
            </a:pPr>
            <a:r>
              <a:rPr lang="en-US" sz="2400" dirty="0" smtClean="0">
                <a:solidFill>
                  <a:schemeClr val="bg1"/>
                </a:solidFill>
              </a:rPr>
              <a:t>Incubate all tubes at 37  ̊C for 24 hours.</a:t>
            </a:r>
          </a:p>
          <a:p>
            <a:pPr marL="457200" indent="-457200">
              <a:buAutoNum type="arabicPeriod" startAt="5"/>
            </a:pPr>
            <a:r>
              <a:rPr lang="en-US" sz="2400" dirty="0" smtClean="0">
                <a:solidFill>
                  <a:schemeClr val="bg1"/>
                </a:solidFill>
              </a:rPr>
              <a:t>Examine tubes for acid and gas after 24 hours. </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81000" y="228600"/>
            <a:ext cx="8458200" cy="4893647"/>
          </a:xfrm>
          <a:prstGeom prst="rect">
            <a:avLst/>
          </a:prstGeom>
        </p:spPr>
        <p:txBody>
          <a:bodyPr wrap="square">
            <a:spAutoFit/>
          </a:bodyPr>
          <a:lstStyle/>
          <a:p>
            <a:pPr marL="457200" lvl="0" indent="-457200">
              <a:buAutoNum type="arabicPeriod" startAt="7"/>
            </a:pPr>
            <a:r>
              <a:rPr lang="en-US" sz="2400" dirty="0" smtClean="0">
                <a:solidFill>
                  <a:prstClr val="black"/>
                </a:solidFill>
              </a:rPr>
              <a:t>If no tube shows acid and gas reincubate all tubes for another 24 hours.</a:t>
            </a:r>
          </a:p>
          <a:p>
            <a:pPr marL="457200" lvl="0" indent="-457200">
              <a:buAutoNum type="arabicPeriod" startAt="7"/>
            </a:pPr>
            <a:r>
              <a:rPr lang="en-US" sz="2400" dirty="0" smtClean="0">
                <a:solidFill>
                  <a:prstClr val="black"/>
                </a:solidFill>
              </a:rPr>
              <a:t>At the end of the incubation period, record the number of positive tubes in each of three sets (i.e. 10 ml, 1 ml and 0.1 ml). and interprete results as follows.</a:t>
            </a:r>
          </a:p>
          <a:p>
            <a:pPr marL="457200" lvl="0" indent="-457200"/>
            <a:r>
              <a:rPr lang="en-US" sz="2400" dirty="0" smtClean="0">
                <a:solidFill>
                  <a:prstClr val="black"/>
                </a:solidFill>
              </a:rPr>
              <a:t> </a:t>
            </a:r>
          </a:p>
          <a:p>
            <a:pPr marL="457200" lvl="0" indent="-457200"/>
            <a:r>
              <a:rPr lang="en-US" sz="2400" b="1" dirty="0" smtClean="0">
                <a:solidFill>
                  <a:srgbClr val="C00000"/>
                </a:solidFill>
              </a:rPr>
              <a:t>Interpretation</a:t>
            </a:r>
          </a:p>
          <a:p>
            <a:pPr marL="457200" lvl="0" indent="-457200"/>
            <a:r>
              <a:rPr lang="en-US" sz="2400" dirty="0" smtClean="0">
                <a:solidFill>
                  <a:prstClr val="black"/>
                </a:solidFill>
              </a:rPr>
              <a:t>MeCrady in 1918 computed tables regarding the most probable </a:t>
            </a:r>
          </a:p>
          <a:p>
            <a:pPr marL="457200" lvl="0" indent="-457200"/>
            <a:r>
              <a:rPr lang="en-US" sz="2400" dirty="0" smtClean="0">
                <a:solidFill>
                  <a:prstClr val="black"/>
                </a:solidFill>
              </a:rPr>
              <a:t>number of organisms present in 100 ml of water, on the basis of </a:t>
            </a:r>
          </a:p>
          <a:p>
            <a:pPr marL="457200" lvl="0" indent="-457200"/>
            <a:r>
              <a:rPr lang="en-US" sz="2400" dirty="0" smtClean="0">
                <a:solidFill>
                  <a:prstClr val="black"/>
                </a:solidFill>
              </a:rPr>
              <a:t>various combinations of positive and negative results in the </a:t>
            </a:r>
          </a:p>
          <a:p>
            <a:pPr marL="457200" lvl="0" indent="-457200"/>
            <a:r>
              <a:rPr lang="en-US" sz="2400" dirty="0" smtClean="0">
                <a:solidFill>
                  <a:prstClr val="black"/>
                </a:solidFill>
              </a:rPr>
              <a:t>amounts used for tests Number of organisms per 100 ml is read </a:t>
            </a:r>
          </a:p>
          <a:p>
            <a:pPr marL="457200" lvl="0" indent="-457200"/>
            <a:r>
              <a:rPr lang="en-US" sz="2400" dirty="0" smtClean="0">
                <a:solidFill>
                  <a:prstClr val="black"/>
                </a:solidFill>
              </a:rPr>
              <a:t>from the McCrady's table, and the number is multiplied by the </a:t>
            </a:r>
          </a:p>
          <a:p>
            <a:pPr marL="457200" lvl="0" indent="-457200"/>
            <a:r>
              <a:rPr lang="en-US" sz="2400" dirty="0" smtClean="0">
                <a:solidFill>
                  <a:prstClr val="black"/>
                </a:solidFill>
              </a:rPr>
              <a:t>dilution factor (if any), to come to the final number.</a:t>
            </a:r>
            <a:endParaRPr lang="en-US" sz="2400" dirty="0">
              <a:solidFill>
                <a:prstClr val="black"/>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534400" cy="6370975"/>
          </a:xfrm>
          <a:prstGeom prst="rect">
            <a:avLst/>
          </a:prstGeom>
        </p:spPr>
        <p:txBody>
          <a:bodyPr wrap="square">
            <a:spAutoFit/>
          </a:bodyPr>
          <a:lstStyle/>
          <a:p>
            <a:r>
              <a:rPr lang="en-US" sz="2400" b="1" dirty="0" smtClean="0">
                <a:solidFill>
                  <a:srgbClr val="FF0000"/>
                </a:solidFill>
              </a:rPr>
              <a:t>The Membrane Filter Method </a:t>
            </a:r>
          </a:p>
          <a:p>
            <a:pPr>
              <a:buFont typeface="Arial" pitchFamily="34" charset="0"/>
              <a:buChar char="•"/>
            </a:pPr>
            <a:r>
              <a:rPr lang="en-US" sz="2400" dirty="0" smtClean="0">
                <a:solidFill>
                  <a:schemeClr val="bg1"/>
                </a:solidFill>
              </a:rPr>
              <a:t>  A filtration technique for enumerating, coliform bacteria in water </a:t>
            </a:r>
          </a:p>
          <a:p>
            <a:r>
              <a:rPr lang="en-US" sz="2400" dirty="0" smtClean="0">
                <a:solidFill>
                  <a:schemeClr val="bg1"/>
                </a:solidFill>
              </a:rPr>
              <a:t>   was developed in Germany during World War II, and has been </a:t>
            </a:r>
          </a:p>
          <a:p>
            <a:r>
              <a:rPr lang="en-US" sz="2400" dirty="0" smtClean="0">
                <a:solidFill>
                  <a:schemeClr val="bg1"/>
                </a:solidFill>
              </a:rPr>
              <a:t>   accepted as a standard method. </a:t>
            </a:r>
          </a:p>
          <a:p>
            <a:pPr>
              <a:buFont typeface="Arial" pitchFamily="34" charset="0"/>
              <a:buChar char="•"/>
            </a:pPr>
            <a:r>
              <a:rPr lang="en-US" sz="2400" dirty="0" smtClean="0">
                <a:solidFill>
                  <a:schemeClr val="bg1"/>
                </a:solidFill>
              </a:rPr>
              <a:t>  The filtering apparatus is constructed of a glass or stainless steel </a:t>
            </a:r>
          </a:p>
          <a:p>
            <a:r>
              <a:rPr lang="en-US" sz="2400" dirty="0" smtClean="0">
                <a:solidFill>
                  <a:schemeClr val="bg1"/>
                </a:solidFill>
              </a:rPr>
              <a:t>   funnel and a suction flask.</a:t>
            </a:r>
          </a:p>
          <a:p>
            <a:pPr>
              <a:buFont typeface="Arial" pitchFamily="34" charset="0"/>
              <a:buChar char="•"/>
            </a:pPr>
            <a:r>
              <a:rPr lang="en-US" sz="2400" dirty="0" smtClean="0">
                <a:solidFill>
                  <a:schemeClr val="bg1"/>
                </a:solidFill>
              </a:rPr>
              <a:t>  A filter disk composed of cellulose derivative is placed in the </a:t>
            </a:r>
          </a:p>
          <a:p>
            <a:r>
              <a:rPr lang="en-US" sz="2400" dirty="0" smtClean="0">
                <a:solidFill>
                  <a:schemeClr val="bg1"/>
                </a:solidFill>
              </a:rPr>
              <a:t>   filtering apparatus. After the sterilized filter apparatus is </a:t>
            </a:r>
          </a:p>
          <a:p>
            <a:r>
              <a:rPr lang="en-US" sz="2400" dirty="0" smtClean="0">
                <a:solidFill>
                  <a:schemeClr val="bg1"/>
                </a:solidFill>
              </a:rPr>
              <a:t>   assembled, a volume of water is passed through the filter disk. </a:t>
            </a:r>
          </a:p>
          <a:p>
            <a:pPr>
              <a:buFont typeface="Arial" pitchFamily="34" charset="0"/>
              <a:buChar char="•"/>
            </a:pPr>
            <a:r>
              <a:rPr lang="en-US" sz="2400" dirty="0" smtClean="0">
                <a:solidFill>
                  <a:schemeClr val="bg1"/>
                </a:solidFill>
              </a:rPr>
              <a:t> The bacteria from the water sample are retained on the </a:t>
            </a:r>
          </a:p>
          <a:p>
            <a:r>
              <a:rPr lang="en-US" sz="2400" dirty="0" smtClean="0">
                <a:solidFill>
                  <a:schemeClr val="bg1"/>
                </a:solidFill>
              </a:rPr>
              <a:t>  membrane filter. The filter disk is transferred with a sterile forceps </a:t>
            </a:r>
          </a:p>
          <a:p>
            <a:r>
              <a:rPr lang="en-US" sz="2400" dirty="0" smtClean="0">
                <a:solidFill>
                  <a:schemeClr val="bg1"/>
                </a:solidFill>
              </a:rPr>
              <a:t>  to a sterile Petridis containing an absorbent pad saturated with an </a:t>
            </a:r>
          </a:p>
          <a:p>
            <a:r>
              <a:rPr lang="en-US" sz="2400" dirty="0" smtClean="0">
                <a:solidFill>
                  <a:schemeClr val="bg1"/>
                </a:solidFill>
              </a:rPr>
              <a:t>  appropriate medium. </a:t>
            </a:r>
          </a:p>
          <a:p>
            <a:pPr>
              <a:buFont typeface="Arial" pitchFamily="34" charset="0"/>
              <a:buChar char="•"/>
            </a:pPr>
            <a:r>
              <a:rPr lang="en-US" sz="2400" dirty="0" smtClean="0">
                <a:solidFill>
                  <a:schemeClr val="bg1"/>
                </a:solidFill>
              </a:rPr>
              <a:t> The medium diffuses trough the pores of the membrane and </a:t>
            </a:r>
          </a:p>
          <a:p>
            <a:r>
              <a:rPr lang="en-US" sz="2400" dirty="0" smtClean="0">
                <a:solidFill>
                  <a:schemeClr val="bg1"/>
                </a:solidFill>
              </a:rPr>
              <a:t>  brings nutrient to the bacteria entrapped during filtration. Upon </a:t>
            </a:r>
          </a:p>
          <a:p>
            <a:r>
              <a:rPr lang="en-US" sz="2400" dirty="0" smtClean="0">
                <a:solidFill>
                  <a:schemeClr val="bg1"/>
                </a:solidFill>
              </a:rPr>
              <a:t>  incubation, colonies of organisms develop upon the filter disk and </a:t>
            </a:r>
          </a:p>
          <a:p>
            <a:r>
              <a:rPr lang="en-US" sz="2400" dirty="0" smtClean="0">
                <a:solidFill>
                  <a:schemeClr val="bg1"/>
                </a:solidFill>
              </a:rPr>
              <a:t>  can be easily counted. </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3074" name="AutoShape 2" descr="What is Membrane Filtration Method? Definition, Summary &amp; Method - Biology  Read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076" name="Picture 4" descr="What is Membrane Filtration Method? Definition, Summary &amp; Method - Biology  Reader"/>
          <p:cNvPicPr>
            <a:picLocks noChangeAspect="1" noChangeArrowheads="1"/>
          </p:cNvPicPr>
          <p:nvPr/>
        </p:nvPicPr>
        <p:blipFill>
          <a:blip r:embed="rId2"/>
          <a:srcRect/>
          <a:stretch>
            <a:fillRect/>
          </a:stretch>
        </p:blipFill>
        <p:spPr bwMode="auto">
          <a:xfrm>
            <a:off x="914400" y="1143000"/>
            <a:ext cx="7078851" cy="4800600"/>
          </a:xfrm>
          <a:prstGeom prst="rect">
            <a:avLst/>
          </a:prstGeom>
          <a:noFill/>
          <a:ln w="28575">
            <a:solidFill>
              <a:srgbClr val="FF0000"/>
            </a:solidFill>
          </a:ln>
        </p:spPr>
      </p:pic>
      <p:sp>
        <p:nvSpPr>
          <p:cNvPr id="6" name="Rectangle 5"/>
          <p:cNvSpPr/>
          <p:nvPr/>
        </p:nvSpPr>
        <p:spPr>
          <a:xfrm>
            <a:off x="838200" y="457200"/>
            <a:ext cx="5318251" cy="584775"/>
          </a:xfrm>
          <a:prstGeom prst="rect">
            <a:avLst/>
          </a:prstGeom>
        </p:spPr>
        <p:txBody>
          <a:bodyPr wrap="none">
            <a:spAutoFit/>
          </a:bodyPr>
          <a:lstStyle/>
          <a:p>
            <a:r>
              <a:rPr lang="en-US" sz="3200" b="1" u="sng" dirty="0" smtClean="0">
                <a:solidFill>
                  <a:srgbClr val="0070C0"/>
                </a:solidFill>
              </a:rPr>
              <a:t>The Membrane Filter Method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534400" cy="6370975"/>
          </a:xfrm>
          <a:prstGeom prst="rect">
            <a:avLst/>
          </a:prstGeom>
        </p:spPr>
        <p:txBody>
          <a:bodyPr wrap="square">
            <a:spAutoFit/>
          </a:bodyPr>
          <a:lstStyle/>
          <a:p>
            <a:pPr marL="457200" indent="-457200"/>
            <a:r>
              <a:rPr lang="en-US" sz="2400" dirty="0" smtClean="0">
                <a:solidFill>
                  <a:schemeClr val="bg1"/>
                </a:solidFill>
              </a:rPr>
              <a:t>This method possesses distinct advantages, some of which are as </a:t>
            </a:r>
          </a:p>
          <a:p>
            <a:pPr marL="457200" indent="-457200"/>
            <a:r>
              <a:rPr lang="en-US" sz="2400" dirty="0" smtClean="0">
                <a:solidFill>
                  <a:schemeClr val="bg1"/>
                </a:solidFill>
              </a:rPr>
              <a:t>follows:</a:t>
            </a:r>
          </a:p>
          <a:p>
            <a:pPr marL="457200" indent="-457200">
              <a:buAutoNum type="arabicPeriod"/>
            </a:pPr>
            <a:r>
              <a:rPr lang="en-US" sz="2400" dirty="0" smtClean="0">
                <a:solidFill>
                  <a:schemeClr val="bg1"/>
                </a:solidFill>
              </a:rPr>
              <a:t>It permits the examination of bacteria from a large volume of </a:t>
            </a:r>
          </a:p>
          <a:p>
            <a:pPr marL="457200" indent="-457200"/>
            <a:r>
              <a:rPr lang="en-US" sz="2400" dirty="0" smtClean="0">
                <a:solidFill>
                  <a:schemeClr val="bg1"/>
                </a:solidFill>
              </a:rPr>
              <a:t>       water. No dilutions are, therefore, required. Colony count is more accurate and reliable.</a:t>
            </a:r>
          </a:p>
          <a:p>
            <a:pPr marL="457200" indent="-457200">
              <a:buAutoNum type="arabicPeriod" startAt="2"/>
            </a:pPr>
            <a:r>
              <a:rPr lang="en-US" sz="2400" dirty="0" smtClean="0">
                <a:solidFill>
                  <a:schemeClr val="bg1"/>
                </a:solidFill>
              </a:rPr>
              <a:t>The filter disc can be transferred to any appropriate medium This permits the isolation of any organism on a differential medium. </a:t>
            </a:r>
          </a:p>
          <a:p>
            <a:pPr marL="457200" indent="-457200">
              <a:buAutoNum type="arabicPeriod" startAt="2"/>
            </a:pPr>
            <a:r>
              <a:rPr lang="en-US" sz="2400" dirty="0" smtClean="0">
                <a:solidFill>
                  <a:schemeClr val="bg1"/>
                </a:solidFill>
              </a:rPr>
              <a:t>It provides a more rapid examination of water than the standard procedure.</a:t>
            </a:r>
          </a:p>
          <a:p>
            <a:pPr marL="457200" indent="-457200">
              <a:buAutoNum type="arabicPeriod" startAt="2"/>
            </a:pPr>
            <a:r>
              <a:rPr lang="en-US" sz="2400" dirty="0" smtClean="0">
                <a:solidFill>
                  <a:schemeClr val="bg1"/>
                </a:solidFill>
              </a:rPr>
              <a:t>It requires much less equipment and therefore, the examination can be done in the field.</a:t>
            </a:r>
          </a:p>
          <a:p>
            <a:pPr indent="-457200">
              <a:buFont typeface="Arial" pitchFamily="34" charset="0"/>
              <a:buChar char="•"/>
            </a:pPr>
            <a:r>
              <a:rPr lang="en-US" sz="2400" dirty="0" smtClean="0">
                <a:solidFill>
                  <a:schemeClr val="bg1"/>
                </a:solidFill>
              </a:rPr>
              <a:t>This method cannot be used if water contains considerable </a:t>
            </a:r>
          </a:p>
          <a:p>
            <a:pPr indent="-457200"/>
            <a:r>
              <a:rPr lang="en-US" sz="2400" dirty="0" smtClean="0">
                <a:solidFill>
                  <a:schemeClr val="bg1"/>
                </a:solidFill>
              </a:rPr>
              <a:t>       amount of algae, colloidal, or other materials which are likely to </a:t>
            </a:r>
          </a:p>
          <a:p>
            <a:pPr indent="-457200"/>
            <a:r>
              <a:rPr lang="en-US" sz="2400" dirty="0" smtClean="0">
                <a:solidFill>
                  <a:schemeClr val="bg1"/>
                </a:solidFill>
              </a:rPr>
              <a:t>       clog the filter Secondly, if water samples are heavily</a:t>
            </a:r>
          </a:p>
          <a:p>
            <a:pPr indent="-457200"/>
            <a:r>
              <a:rPr lang="en-US" sz="2400" dirty="0" smtClean="0">
                <a:solidFill>
                  <a:schemeClr val="bg1"/>
                </a:solidFill>
              </a:rPr>
              <a:t>       contaminated with non coliforms, the growth of coliforms will </a:t>
            </a:r>
          </a:p>
          <a:p>
            <a:pPr indent="-457200"/>
            <a:r>
              <a:rPr lang="en-US" sz="2400" dirty="0" smtClean="0">
                <a:solidFill>
                  <a:schemeClr val="bg1"/>
                </a:solidFill>
              </a:rPr>
              <a:t>       be inhibited.</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6" name="Rectangle 5"/>
          <p:cNvSpPr/>
          <p:nvPr/>
        </p:nvSpPr>
        <p:spPr>
          <a:xfrm>
            <a:off x="304800" y="304800"/>
            <a:ext cx="8534400" cy="5262979"/>
          </a:xfrm>
          <a:prstGeom prst="rect">
            <a:avLst/>
          </a:prstGeom>
        </p:spPr>
        <p:txBody>
          <a:bodyPr wrap="square">
            <a:spAutoFit/>
          </a:bodyPr>
          <a:lstStyle/>
          <a:p>
            <a:r>
              <a:rPr lang="en-US" sz="2400" b="1" u="sng" dirty="0" smtClean="0">
                <a:solidFill>
                  <a:srgbClr val="FF0000"/>
                </a:solidFill>
              </a:rPr>
              <a:t>PURIFICATION OF WATER </a:t>
            </a:r>
          </a:p>
          <a:p>
            <a:pPr>
              <a:buFont typeface="Arial" pitchFamily="34" charset="0"/>
              <a:buChar char="•"/>
            </a:pPr>
            <a:r>
              <a:rPr lang="en-US" sz="2400" dirty="0" smtClean="0">
                <a:solidFill>
                  <a:schemeClr val="bg1"/>
                </a:solidFill>
              </a:rPr>
              <a:t>   Various methods of water purification been have developed </a:t>
            </a:r>
          </a:p>
          <a:p>
            <a:r>
              <a:rPr lang="en-US" sz="2400" dirty="0" smtClean="0">
                <a:solidFill>
                  <a:schemeClr val="bg1"/>
                </a:solidFill>
              </a:rPr>
              <a:t>    which depend on the amount and character of water, that is </a:t>
            </a:r>
          </a:p>
          <a:p>
            <a:r>
              <a:rPr lang="en-US" sz="2400" dirty="0" smtClean="0">
                <a:solidFill>
                  <a:schemeClr val="bg1"/>
                </a:solidFill>
              </a:rPr>
              <a:t>    whether the water is for a single household or a town or city. </a:t>
            </a:r>
          </a:p>
          <a:p>
            <a:pPr>
              <a:buFont typeface="Arial" pitchFamily="34" charset="0"/>
              <a:buChar char="•"/>
            </a:pPr>
            <a:r>
              <a:rPr lang="en-US" sz="2400" dirty="0" smtClean="0">
                <a:solidFill>
                  <a:schemeClr val="bg1"/>
                </a:solidFill>
              </a:rPr>
              <a:t>   Water is purified to make it satisfactory in appearance, taste, </a:t>
            </a:r>
          </a:p>
          <a:p>
            <a:r>
              <a:rPr lang="en-US" sz="2400" dirty="0" smtClean="0">
                <a:solidFill>
                  <a:schemeClr val="bg1"/>
                </a:solidFill>
              </a:rPr>
              <a:t>    and odor as well as safe by removing harmful organisms. </a:t>
            </a:r>
          </a:p>
          <a:p>
            <a:pPr>
              <a:buFont typeface="Arial" pitchFamily="34" charset="0"/>
              <a:buChar char="•"/>
            </a:pPr>
            <a:r>
              <a:rPr lang="en-US" sz="2400" dirty="0" smtClean="0">
                <a:solidFill>
                  <a:schemeClr val="bg1"/>
                </a:solidFill>
              </a:rPr>
              <a:t>   Disinfection is the only treatment required for water from </a:t>
            </a:r>
          </a:p>
          <a:p>
            <a:r>
              <a:rPr lang="en-US" sz="2400" dirty="0" smtClean="0">
                <a:solidFill>
                  <a:schemeClr val="bg1"/>
                </a:solidFill>
              </a:rPr>
              <a:t>    properly constructed wells.</a:t>
            </a:r>
          </a:p>
          <a:p>
            <a:pPr>
              <a:buFont typeface="Arial" pitchFamily="34" charset="0"/>
              <a:buChar char="•"/>
            </a:pPr>
            <a:r>
              <a:rPr lang="en-US" sz="2400" dirty="0" smtClean="0">
                <a:solidFill>
                  <a:schemeClr val="bg1"/>
                </a:solidFill>
              </a:rPr>
              <a:t>   Municipal water supplies, however, require a number of </a:t>
            </a:r>
          </a:p>
          <a:p>
            <a:r>
              <a:rPr lang="en-US" sz="2400" dirty="0" smtClean="0">
                <a:solidFill>
                  <a:schemeClr val="bg1"/>
                </a:solidFill>
              </a:rPr>
              <a:t>    treatments. Three principal methods for the purification of water </a:t>
            </a:r>
          </a:p>
          <a:p>
            <a:r>
              <a:rPr lang="en-US" sz="2400" dirty="0" smtClean="0">
                <a:solidFill>
                  <a:schemeClr val="bg1"/>
                </a:solidFill>
              </a:rPr>
              <a:t>    are:</a:t>
            </a:r>
          </a:p>
          <a:p>
            <a:pPr marL="457200" indent="-457200">
              <a:buAutoNum type="arabicPeriod"/>
            </a:pPr>
            <a:r>
              <a:rPr lang="en-US" sz="2400" dirty="0" smtClean="0">
                <a:solidFill>
                  <a:schemeClr val="bg1"/>
                </a:solidFill>
              </a:rPr>
              <a:t>Sedimentation</a:t>
            </a:r>
          </a:p>
          <a:p>
            <a:pPr marL="457200" indent="-457200">
              <a:buAutoNum type="arabicPeriod"/>
            </a:pPr>
            <a:r>
              <a:rPr lang="en-US" sz="2400" dirty="0" smtClean="0">
                <a:solidFill>
                  <a:schemeClr val="bg1"/>
                </a:solidFill>
              </a:rPr>
              <a:t>Filtration and </a:t>
            </a:r>
          </a:p>
          <a:p>
            <a:pPr marL="457200" indent="-457200">
              <a:buAutoNum type="arabicPeriod"/>
            </a:pPr>
            <a:r>
              <a:rPr lang="en-US" sz="2400" dirty="0" smtClean="0">
                <a:solidFill>
                  <a:schemeClr val="bg1"/>
                </a:solidFill>
              </a:rPr>
              <a:t>Disinfection.</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pic>
        <p:nvPicPr>
          <p:cNvPr id="73730" name="Picture 2" descr="water-purification-steps"/>
          <p:cNvPicPr>
            <a:picLocks noChangeAspect="1" noChangeArrowheads="1"/>
          </p:cNvPicPr>
          <p:nvPr/>
        </p:nvPicPr>
        <p:blipFill>
          <a:blip r:embed="rId2"/>
          <a:srcRect/>
          <a:stretch>
            <a:fillRect/>
          </a:stretch>
        </p:blipFill>
        <p:spPr bwMode="auto">
          <a:xfrm>
            <a:off x="762000" y="685800"/>
            <a:ext cx="7620000" cy="5334000"/>
          </a:xfrm>
          <a:prstGeom prst="rect">
            <a:avLst/>
          </a:prstGeom>
          <a:noFill/>
          <a:ln w="28575">
            <a:solidFill>
              <a:srgbClr val="FFC000"/>
            </a:solidFill>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81000" y="241280"/>
            <a:ext cx="8458200" cy="6001643"/>
          </a:xfrm>
          <a:prstGeom prst="rect">
            <a:avLst/>
          </a:prstGeom>
        </p:spPr>
        <p:txBody>
          <a:bodyPr wrap="square">
            <a:spAutoFit/>
          </a:bodyPr>
          <a:lstStyle/>
          <a:p>
            <a:r>
              <a:rPr lang="en-US" sz="2400" b="1" u="sng" dirty="0" smtClean="0">
                <a:solidFill>
                  <a:srgbClr val="7030A0"/>
                </a:solidFill>
              </a:rPr>
              <a:t>Sedimentation</a:t>
            </a:r>
          </a:p>
          <a:p>
            <a:pPr>
              <a:buFont typeface="Arial" pitchFamily="34" charset="0"/>
              <a:buChar char="•"/>
            </a:pPr>
            <a:r>
              <a:rPr lang="en-US" sz="2400" dirty="0" smtClean="0">
                <a:solidFill>
                  <a:schemeClr val="bg1"/>
                </a:solidFill>
              </a:rPr>
              <a:t>   Water usually undergoes some degree of purification during </a:t>
            </a:r>
          </a:p>
          <a:p>
            <a:r>
              <a:rPr lang="en-US" sz="2400" dirty="0" smtClean="0">
                <a:solidFill>
                  <a:schemeClr val="bg1"/>
                </a:solidFill>
              </a:rPr>
              <a:t>    storage in ponds or reservoirs. </a:t>
            </a:r>
          </a:p>
          <a:p>
            <a:pPr>
              <a:buFont typeface="Arial" pitchFamily="34" charset="0"/>
              <a:buChar char="•"/>
            </a:pPr>
            <a:r>
              <a:rPr lang="en-US" sz="2400" dirty="0" smtClean="0">
                <a:solidFill>
                  <a:schemeClr val="bg1"/>
                </a:solidFill>
              </a:rPr>
              <a:t>   Suspended particles settle and carry down most of the </a:t>
            </a:r>
          </a:p>
          <a:p>
            <a:r>
              <a:rPr lang="en-US" sz="2400" dirty="0" smtClean="0">
                <a:solidFill>
                  <a:schemeClr val="bg1"/>
                </a:solidFill>
              </a:rPr>
              <a:t>    microorganisms. </a:t>
            </a:r>
          </a:p>
          <a:p>
            <a:pPr>
              <a:buFont typeface="Arial" pitchFamily="34" charset="0"/>
              <a:buChar char="•"/>
            </a:pPr>
            <a:r>
              <a:rPr lang="en-US" sz="2400" dirty="0" smtClean="0">
                <a:solidFill>
                  <a:schemeClr val="bg1"/>
                </a:solidFill>
              </a:rPr>
              <a:t>   The rate of purification by sedimentation depends upon the </a:t>
            </a:r>
          </a:p>
          <a:p>
            <a:r>
              <a:rPr lang="en-US" sz="2400" dirty="0" smtClean="0">
                <a:solidFill>
                  <a:schemeClr val="bg1"/>
                </a:solidFill>
              </a:rPr>
              <a:t>    kind and amount of suspended matter as the well as physical, </a:t>
            </a:r>
          </a:p>
          <a:p>
            <a:r>
              <a:rPr lang="en-US" sz="2400" dirty="0" smtClean="0">
                <a:solidFill>
                  <a:schemeClr val="bg1"/>
                </a:solidFill>
              </a:rPr>
              <a:t>    chemical and biological conditions of the stored water. </a:t>
            </a:r>
          </a:p>
          <a:p>
            <a:pPr>
              <a:buFont typeface="Arial" pitchFamily="34" charset="0"/>
              <a:buChar char="•"/>
            </a:pPr>
            <a:r>
              <a:rPr lang="en-US" sz="2400" dirty="0" smtClean="0">
                <a:solidFill>
                  <a:schemeClr val="bg1"/>
                </a:solidFill>
              </a:rPr>
              <a:t>  The rate of sedimentation is enhanced by adding alum, iron </a:t>
            </a:r>
          </a:p>
          <a:p>
            <a:r>
              <a:rPr lang="en-US" sz="2400" dirty="0" smtClean="0">
                <a:solidFill>
                  <a:schemeClr val="bg1"/>
                </a:solidFill>
              </a:rPr>
              <a:t>    salts, colloidal silicate etc. which produce flocculent </a:t>
            </a:r>
          </a:p>
          <a:p>
            <a:r>
              <a:rPr lang="en-US" sz="2400" dirty="0" smtClean="0">
                <a:solidFill>
                  <a:schemeClr val="bg1"/>
                </a:solidFill>
              </a:rPr>
              <a:t>    precipitates. </a:t>
            </a:r>
          </a:p>
          <a:p>
            <a:pPr>
              <a:buFont typeface="Arial" pitchFamily="34" charset="0"/>
              <a:buChar char="•"/>
            </a:pPr>
            <a:r>
              <a:rPr lang="en-US" sz="2400" dirty="0" smtClean="0">
                <a:solidFill>
                  <a:schemeClr val="bg1"/>
                </a:solidFill>
              </a:rPr>
              <a:t>   Microorganisms and suspended particles are entrapped and </a:t>
            </a:r>
          </a:p>
          <a:p>
            <a:r>
              <a:rPr lang="en-US" sz="2400" dirty="0" smtClean="0">
                <a:solidFill>
                  <a:schemeClr val="bg1"/>
                </a:solidFill>
              </a:rPr>
              <a:t>    settle rapidly. </a:t>
            </a:r>
          </a:p>
          <a:p>
            <a:pPr>
              <a:buFont typeface="Arial" pitchFamily="34" charset="0"/>
              <a:buChar char="•"/>
            </a:pPr>
            <a:r>
              <a:rPr lang="en-US" sz="2400" dirty="0" smtClean="0">
                <a:solidFill>
                  <a:schemeClr val="bg1"/>
                </a:solidFill>
              </a:rPr>
              <a:t>  Sometimes activated carbon is also added. This adsorbs the </a:t>
            </a:r>
          </a:p>
          <a:p>
            <a:r>
              <a:rPr lang="en-US" sz="2400" dirty="0" smtClean="0">
                <a:solidFill>
                  <a:schemeClr val="bg1"/>
                </a:solidFill>
              </a:rPr>
              <a:t>   compounds responsible for objectionable color and taste of  </a:t>
            </a:r>
          </a:p>
          <a:p>
            <a:r>
              <a:rPr lang="en-US" sz="2400" dirty="0" smtClean="0">
                <a:solidFill>
                  <a:schemeClr val="bg1"/>
                </a:solidFill>
              </a:rPr>
              <a:t>   water.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smtClean="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smtClean="0">
                <a:ln>
                  <a:noFill/>
                </a:ln>
                <a:solidFill>
                  <a:schemeClr val="bg1"/>
                </a:solidFill>
                <a:effectLst/>
                <a:latin typeface="+mj-lt"/>
                <a:ea typeface="Times New Roman" pitchFamily="18" charset="0"/>
                <a:cs typeface="Times New Roman" pitchFamily="18" charset="0"/>
              </a:rPr>
              <a:t> </a:t>
            </a:r>
          </a:p>
        </p:txBody>
      </p:sp>
      <p:sp>
        <p:nvSpPr>
          <p:cNvPr id="5" name="Rectangle 4"/>
          <p:cNvSpPr/>
          <p:nvPr/>
        </p:nvSpPr>
        <p:spPr>
          <a:xfrm>
            <a:off x="381000" y="304800"/>
            <a:ext cx="8382000" cy="6001643"/>
          </a:xfrm>
          <a:prstGeom prst="rect">
            <a:avLst/>
          </a:prstGeom>
        </p:spPr>
        <p:txBody>
          <a:bodyPr wrap="square">
            <a:spAutoFit/>
          </a:bodyPr>
          <a:lstStyle/>
          <a:p>
            <a:r>
              <a:rPr lang="en-US" sz="2400" b="1" dirty="0" smtClean="0">
                <a:solidFill>
                  <a:srgbClr val="C00000"/>
                </a:solidFill>
              </a:rPr>
              <a:t>(3) </a:t>
            </a:r>
            <a:r>
              <a:rPr lang="en-US" sz="2400" b="1" u="sng" dirty="0" smtClean="0">
                <a:solidFill>
                  <a:srgbClr val="C00000"/>
                </a:solidFill>
              </a:rPr>
              <a:t>Stored waters</a:t>
            </a:r>
          </a:p>
          <a:p>
            <a:pPr>
              <a:buFont typeface="Arial" pitchFamily="34" charset="0"/>
              <a:buChar char="•"/>
            </a:pPr>
            <a:r>
              <a:rPr lang="en-US" sz="2400" dirty="0" smtClean="0">
                <a:solidFill>
                  <a:schemeClr val="bg1"/>
                </a:solidFill>
              </a:rPr>
              <a:t>     Inland waters held in ponds, lakes, or reservoirs represent </a:t>
            </a:r>
          </a:p>
          <a:p>
            <a:r>
              <a:rPr lang="en-US" sz="2400" dirty="0" smtClean="0">
                <a:solidFill>
                  <a:schemeClr val="bg1"/>
                </a:solidFill>
              </a:rPr>
              <a:t>       stored waters.</a:t>
            </a:r>
          </a:p>
          <a:p>
            <a:pPr>
              <a:buFont typeface="Arial" pitchFamily="34" charset="0"/>
              <a:buChar char="•"/>
            </a:pPr>
            <a:r>
              <a:rPr lang="en-US" sz="2400" dirty="0" smtClean="0">
                <a:solidFill>
                  <a:schemeClr val="bg1"/>
                </a:solidFill>
              </a:rPr>
              <a:t>     Storage generally reduces the numbers of organisms in water. </a:t>
            </a:r>
          </a:p>
          <a:p>
            <a:pPr>
              <a:buFont typeface="Arial" pitchFamily="34" charset="0"/>
              <a:buChar char="•"/>
            </a:pPr>
            <a:r>
              <a:rPr lang="en-US" sz="2400" dirty="0" smtClean="0">
                <a:solidFill>
                  <a:schemeClr val="bg1"/>
                </a:solidFill>
              </a:rPr>
              <a:t>     A certain degree of purity and stability is established. Several </a:t>
            </a:r>
          </a:p>
          <a:p>
            <a:r>
              <a:rPr lang="en-US" sz="2400" dirty="0" smtClean="0">
                <a:solidFill>
                  <a:schemeClr val="bg1"/>
                </a:solidFill>
              </a:rPr>
              <a:t>       factors affect the microbial flora of stored waters. </a:t>
            </a:r>
          </a:p>
          <a:p>
            <a:r>
              <a:rPr lang="en-US" sz="2400" dirty="0" smtClean="0">
                <a:solidFill>
                  <a:schemeClr val="bg1"/>
                </a:solidFill>
              </a:rPr>
              <a:t>These are as follows :</a:t>
            </a:r>
          </a:p>
          <a:p>
            <a:r>
              <a:rPr lang="en-US" sz="2400" dirty="0" smtClean="0">
                <a:solidFill>
                  <a:schemeClr val="bg1"/>
                </a:solidFill>
              </a:rPr>
              <a:t>    </a:t>
            </a:r>
            <a:r>
              <a:rPr lang="en-US" sz="2400" b="1" dirty="0" smtClean="0">
                <a:solidFill>
                  <a:srgbClr val="7030A0"/>
                </a:solidFill>
              </a:rPr>
              <a:t>Sedimentation</a:t>
            </a:r>
            <a:r>
              <a:rPr lang="en-US" sz="2400" dirty="0" smtClean="0">
                <a:solidFill>
                  <a:schemeClr val="bg1"/>
                </a:solidFill>
              </a:rPr>
              <a:t> </a:t>
            </a:r>
          </a:p>
          <a:p>
            <a:r>
              <a:rPr lang="en-US" sz="2400" dirty="0" smtClean="0">
                <a:solidFill>
                  <a:schemeClr val="bg1"/>
                </a:solidFill>
              </a:rPr>
              <a:t>    Microorganisms have a specific gravity slightly greater than that </a:t>
            </a:r>
          </a:p>
          <a:p>
            <a:r>
              <a:rPr lang="en-US" sz="2400" dirty="0" smtClean="0">
                <a:solidFill>
                  <a:schemeClr val="bg1"/>
                </a:solidFill>
              </a:rPr>
              <a:t>    of water, and therefore slowly settle down. However, the most </a:t>
            </a:r>
          </a:p>
          <a:p>
            <a:r>
              <a:rPr lang="en-US" sz="2400" dirty="0" smtClean="0">
                <a:solidFill>
                  <a:schemeClr val="bg1"/>
                </a:solidFill>
              </a:rPr>
              <a:t>    important factor is their attachment to suspended particles. </a:t>
            </a:r>
          </a:p>
          <a:p>
            <a:r>
              <a:rPr lang="en-US" sz="2400" dirty="0" smtClean="0">
                <a:solidFill>
                  <a:schemeClr val="bg1"/>
                </a:solidFill>
              </a:rPr>
              <a:t>    Microorganisms are removed from the upper layers of the </a:t>
            </a:r>
          </a:p>
          <a:p>
            <a:r>
              <a:rPr lang="en-US" sz="2400" dirty="0" smtClean="0">
                <a:solidFill>
                  <a:schemeClr val="bg1"/>
                </a:solidFill>
              </a:rPr>
              <a:t>    water as the suspended particles settle down.</a:t>
            </a:r>
          </a:p>
          <a:p>
            <a:r>
              <a:rPr lang="en-US" sz="2400" dirty="0" smtClean="0">
                <a:solidFill>
                  <a:schemeClr val="bg1"/>
                </a:solidFill>
              </a:rPr>
              <a:t>    </a:t>
            </a:r>
            <a:r>
              <a:rPr lang="en-US" sz="2400" b="1" dirty="0" smtClean="0">
                <a:solidFill>
                  <a:srgbClr val="7030A0"/>
                </a:solidFill>
              </a:rPr>
              <a:t>Activities of other organisms </a:t>
            </a:r>
          </a:p>
          <a:p>
            <a:r>
              <a:rPr lang="en-US" sz="2400" b="1" dirty="0" smtClean="0">
                <a:solidFill>
                  <a:srgbClr val="7030A0"/>
                </a:solidFill>
              </a:rPr>
              <a:t>    </a:t>
            </a:r>
            <a:r>
              <a:rPr lang="en-US" sz="2400" dirty="0" smtClean="0">
                <a:solidFill>
                  <a:schemeClr val="bg1"/>
                </a:solidFill>
              </a:rPr>
              <a:t>Predatory Protozoa engulf living or dead bacteria for food, </a:t>
            </a:r>
          </a:p>
          <a:p>
            <a:r>
              <a:rPr lang="en-US" sz="2400" dirty="0" smtClean="0">
                <a:solidFill>
                  <a:schemeClr val="bg1"/>
                </a:solidFill>
              </a:rPr>
              <a:t>    provided the water contains sufficient dissolved oxygen. </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534400" cy="2308324"/>
          </a:xfrm>
          <a:prstGeom prst="rect">
            <a:avLst/>
          </a:prstGeom>
        </p:spPr>
        <p:txBody>
          <a:bodyPr wrap="square">
            <a:spAutoFit/>
          </a:bodyPr>
          <a:lstStyle/>
          <a:p>
            <a:pPr lvl="0">
              <a:buFont typeface="Arial" pitchFamily="34" charset="0"/>
              <a:buChar char="•"/>
            </a:pPr>
            <a:r>
              <a:rPr lang="en-US" sz="2400" dirty="0" smtClean="0">
                <a:solidFill>
                  <a:prstClr val="black"/>
                </a:solidFill>
              </a:rPr>
              <a:t>   Microorganisms remain viable for a considerable time, even </a:t>
            </a:r>
          </a:p>
          <a:p>
            <a:pPr lvl="0"/>
            <a:r>
              <a:rPr lang="en-US" sz="2400" dirty="0" smtClean="0">
                <a:solidFill>
                  <a:prstClr val="black"/>
                </a:solidFill>
              </a:rPr>
              <a:t>    though visible evidence of pollution has disappeared. </a:t>
            </a:r>
          </a:p>
          <a:p>
            <a:pPr lvl="0">
              <a:buFont typeface="Arial" pitchFamily="34" charset="0"/>
              <a:buChar char="•"/>
            </a:pPr>
            <a:r>
              <a:rPr lang="en-US" sz="2400" dirty="0" smtClean="0">
                <a:solidFill>
                  <a:prstClr val="black"/>
                </a:solidFill>
              </a:rPr>
              <a:t>  Sedimentation, therefore, reduces the microbial population but </a:t>
            </a:r>
          </a:p>
          <a:p>
            <a:pPr lvl="0"/>
            <a:r>
              <a:rPr lang="en-US" sz="2400" dirty="0" smtClean="0">
                <a:solidFill>
                  <a:prstClr val="black"/>
                </a:solidFill>
              </a:rPr>
              <a:t>    does not sterilize polluted water. </a:t>
            </a:r>
          </a:p>
          <a:p>
            <a:pPr lvl="0">
              <a:buFont typeface="Arial" pitchFamily="34" charset="0"/>
              <a:buChar char="•"/>
            </a:pPr>
            <a:r>
              <a:rPr lang="en-US" sz="2400" dirty="0" smtClean="0">
                <a:solidFill>
                  <a:prstClr val="black"/>
                </a:solidFill>
              </a:rPr>
              <a:t>  To produce potable water further treatment is necessary. Thus </a:t>
            </a:r>
          </a:p>
          <a:p>
            <a:pPr lvl="0"/>
            <a:r>
              <a:rPr lang="en-US" sz="2400" dirty="0" smtClean="0">
                <a:solidFill>
                  <a:prstClr val="black"/>
                </a:solidFill>
              </a:rPr>
              <a:t>    sedimentation is often used as a first stage in purification.</a:t>
            </a:r>
            <a:r>
              <a:rPr lang="en-US" dirty="0" smtClean="0">
                <a:solidFill>
                  <a:prstClr val="white"/>
                </a:solidFill>
              </a:rPr>
              <a:t>.</a:t>
            </a:r>
            <a:endParaRPr lang="en-US" dirty="0">
              <a:solidFill>
                <a:prstClr val="white"/>
              </a:solidFill>
            </a:endParaRPr>
          </a:p>
        </p:txBody>
      </p:sp>
      <p:pic>
        <p:nvPicPr>
          <p:cNvPr id="14338" name="Picture 2" descr="Sedimentation - drinking water / wastewater treatment - YouTube"/>
          <p:cNvPicPr>
            <a:picLocks noChangeAspect="1" noChangeArrowheads="1"/>
          </p:cNvPicPr>
          <p:nvPr/>
        </p:nvPicPr>
        <p:blipFill>
          <a:blip r:embed="rId2"/>
          <a:srcRect/>
          <a:stretch>
            <a:fillRect/>
          </a:stretch>
        </p:blipFill>
        <p:spPr bwMode="auto">
          <a:xfrm>
            <a:off x="2286000" y="2895600"/>
            <a:ext cx="4648200" cy="3429000"/>
          </a:xfrm>
          <a:prstGeom prst="rect">
            <a:avLst/>
          </a:prstGeom>
          <a:noFill/>
          <a:ln w="28575">
            <a:solidFill>
              <a:srgbClr val="FF0000"/>
            </a:solidFill>
          </a:ln>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534400" cy="6370975"/>
          </a:xfrm>
          <a:prstGeom prst="rect">
            <a:avLst/>
          </a:prstGeom>
        </p:spPr>
        <p:txBody>
          <a:bodyPr wrap="square">
            <a:spAutoFit/>
          </a:bodyPr>
          <a:lstStyle/>
          <a:p>
            <a:r>
              <a:rPr lang="en-US" sz="2400" b="1" u="sng" dirty="0" smtClean="0">
                <a:solidFill>
                  <a:srgbClr val="7030A0"/>
                </a:solidFill>
              </a:rPr>
              <a:t>Filtration</a:t>
            </a:r>
          </a:p>
          <a:p>
            <a:pPr>
              <a:buFont typeface="Arial" pitchFamily="34" charset="0"/>
              <a:buChar char="•"/>
            </a:pPr>
            <a:r>
              <a:rPr lang="en-US" sz="2400" dirty="0" smtClean="0">
                <a:solidFill>
                  <a:schemeClr val="bg1"/>
                </a:solidFill>
              </a:rPr>
              <a:t>  Filtration is an effective means of removing microorganisms and  </a:t>
            </a:r>
          </a:p>
          <a:p>
            <a:r>
              <a:rPr lang="en-US" sz="2400" dirty="0" smtClean="0">
                <a:solidFill>
                  <a:schemeClr val="bg1"/>
                </a:solidFill>
              </a:rPr>
              <a:t>   other suspended matter from water. </a:t>
            </a:r>
          </a:p>
          <a:p>
            <a:pPr>
              <a:buFont typeface="Arial" pitchFamily="34" charset="0"/>
              <a:buChar char="•"/>
            </a:pPr>
            <a:r>
              <a:rPr lang="en-US" sz="2400" dirty="0" smtClean="0">
                <a:solidFill>
                  <a:schemeClr val="bg1"/>
                </a:solidFill>
              </a:rPr>
              <a:t>  Many waters require some type of filtration, because of turbidity </a:t>
            </a:r>
          </a:p>
          <a:p>
            <a:r>
              <a:rPr lang="en-US" sz="2400" dirty="0" smtClean="0">
                <a:solidFill>
                  <a:schemeClr val="bg1"/>
                </a:solidFill>
              </a:rPr>
              <a:t>   and color, presence of a large amount of organic matter, or </a:t>
            </a:r>
          </a:p>
          <a:p>
            <a:r>
              <a:rPr lang="en-US" sz="2400" dirty="0" smtClean="0">
                <a:solidFill>
                  <a:schemeClr val="bg1"/>
                </a:solidFill>
              </a:rPr>
              <a:t>   sewage pollution. </a:t>
            </a:r>
          </a:p>
          <a:p>
            <a:pPr>
              <a:buFont typeface="Arial" pitchFamily="34" charset="0"/>
              <a:buChar char="•"/>
            </a:pPr>
            <a:r>
              <a:rPr lang="en-US" sz="2400" dirty="0" smtClean="0">
                <a:solidFill>
                  <a:schemeClr val="bg1"/>
                </a:solidFill>
              </a:rPr>
              <a:t>  Two types of sand filters are used to purify the clarified water </a:t>
            </a:r>
          </a:p>
          <a:p>
            <a:r>
              <a:rPr lang="en-US" sz="2400" dirty="0" smtClean="0">
                <a:solidFill>
                  <a:schemeClr val="bg1"/>
                </a:solidFill>
              </a:rPr>
              <a:t>   after sedimentation. </a:t>
            </a:r>
          </a:p>
          <a:p>
            <a:r>
              <a:rPr lang="en-US" sz="2400" b="1" dirty="0" smtClean="0">
                <a:solidFill>
                  <a:srgbClr val="C00000"/>
                </a:solidFill>
              </a:rPr>
              <a:t>Slow sand filter</a:t>
            </a:r>
            <a:endParaRPr lang="en-US" sz="2400" b="1" dirty="0" smtClean="0">
              <a:solidFill>
                <a:schemeClr val="bg1"/>
              </a:solidFill>
            </a:endParaRPr>
          </a:p>
          <a:p>
            <a:pPr>
              <a:buFont typeface="Arial" pitchFamily="34" charset="0"/>
              <a:buChar char="•"/>
            </a:pPr>
            <a:r>
              <a:rPr lang="en-US" sz="2400" dirty="0" smtClean="0">
                <a:solidFill>
                  <a:schemeClr val="bg1"/>
                </a:solidFill>
              </a:rPr>
              <a:t>  Slow sand filtration plants require considerable area because the </a:t>
            </a:r>
          </a:p>
          <a:p>
            <a:r>
              <a:rPr lang="en-US" sz="2400" dirty="0" smtClean="0">
                <a:solidFill>
                  <a:schemeClr val="bg1"/>
                </a:solidFill>
              </a:rPr>
              <a:t>   rate of filtration is slow. A concrete floor with drainage tiles to </a:t>
            </a:r>
          </a:p>
          <a:p>
            <a:r>
              <a:rPr lang="en-US" sz="2400" dirty="0" smtClean="0">
                <a:solidFill>
                  <a:schemeClr val="bg1"/>
                </a:solidFill>
              </a:rPr>
              <a:t>   collect the filtered water is constructed. The tile is covered with </a:t>
            </a:r>
          </a:p>
          <a:p>
            <a:r>
              <a:rPr lang="en-US" sz="2400" dirty="0" smtClean="0">
                <a:solidFill>
                  <a:schemeClr val="bg1"/>
                </a:solidFill>
              </a:rPr>
              <a:t>   coarse gravel, fine gravel, coarse sand and finally 2 to 1 feet of </a:t>
            </a:r>
          </a:p>
          <a:p>
            <a:r>
              <a:rPr lang="en-US" sz="2400" dirty="0" smtClean="0">
                <a:solidFill>
                  <a:schemeClr val="bg1"/>
                </a:solidFill>
              </a:rPr>
              <a:t>   sand at the top. </a:t>
            </a:r>
          </a:p>
          <a:p>
            <a:pPr>
              <a:buFont typeface="Arial" pitchFamily="34" charset="0"/>
              <a:buChar char="•"/>
            </a:pPr>
            <a:r>
              <a:rPr lang="en-US" sz="2400" dirty="0" smtClean="0">
                <a:solidFill>
                  <a:schemeClr val="bg1"/>
                </a:solidFill>
              </a:rPr>
              <a:t> Water seeps through the filter slowly, is collected by tile drain </a:t>
            </a:r>
          </a:p>
          <a:p>
            <a:r>
              <a:rPr lang="en-US" sz="2400" dirty="0" smtClean="0">
                <a:solidFill>
                  <a:schemeClr val="bg1"/>
                </a:solidFill>
              </a:rPr>
              <a:t>   pipes at the bottom, and is pumped into a reservoir. At best five </a:t>
            </a:r>
          </a:p>
          <a:p>
            <a:r>
              <a:rPr lang="en-US" sz="2400" dirty="0" smtClean="0">
                <a:solidFill>
                  <a:schemeClr val="bg1"/>
                </a:solidFill>
              </a:rPr>
              <a:t>  million gallons of water per acre, per day, can be filtered. </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3421"/>
            <a:ext cx="8534400" cy="5262979"/>
          </a:xfrm>
          <a:prstGeom prst="rect">
            <a:avLst/>
          </a:prstGeom>
        </p:spPr>
        <p:txBody>
          <a:bodyPr wrap="square">
            <a:spAutoFit/>
          </a:bodyPr>
          <a:lstStyle/>
          <a:p>
            <a:pPr lvl="0">
              <a:buFont typeface="Arial" pitchFamily="34" charset="0"/>
              <a:buChar char="•"/>
            </a:pPr>
            <a:r>
              <a:rPr lang="en-US" sz="2400" dirty="0" smtClean="0">
                <a:solidFill>
                  <a:schemeClr val="bg1"/>
                </a:solidFill>
              </a:rPr>
              <a:t>  Slow sand filters are clogged by turbid water. Water to be </a:t>
            </a:r>
          </a:p>
          <a:p>
            <a:pPr lvl="0"/>
            <a:r>
              <a:rPr lang="en-US" sz="2400" dirty="0" smtClean="0">
                <a:solidFill>
                  <a:schemeClr val="bg1"/>
                </a:solidFill>
              </a:rPr>
              <a:t>   filtered is, therefore, clarified by sedimentation with or without </a:t>
            </a:r>
          </a:p>
          <a:p>
            <a:pPr lvl="0"/>
            <a:r>
              <a:rPr lang="en-US" sz="2400" dirty="0" smtClean="0">
                <a:solidFill>
                  <a:schemeClr val="bg1"/>
                </a:solidFill>
              </a:rPr>
              <a:t>   coagulation. </a:t>
            </a:r>
          </a:p>
          <a:p>
            <a:pPr lvl="0">
              <a:buFont typeface="Arial" pitchFamily="34" charset="0"/>
              <a:buChar char="•"/>
            </a:pPr>
            <a:r>
              <a:rPr lang="en-US" sz="2400" dirty="0" smtClean="0">
                <a:solidFill>
                  <a:schemeClr val="bg1"/>
                </a:solidFill>
              </a:rPr>
              <a:t>  </a:t>
            </a:r>
            <a:r>
              <a:rPr lang="en-US" sz="2400" dirty="0" smtClean="0">
                <a:solidFill>
                  <a:prstClr val="black"/>
                </a:solidFill>
              </a:rPr>
              <a:t>The purification of water is accomplished not by the screening </a:t>
            </a:r>
          </a:p>
          <a:p>
            <a:pPr lvl="0"/>
            <a:r>
              <a:rPr lang="en-US" sz="2400" dirty="0" smtClean="0">
                <a:solidFill>
                  <a:prstClr val="black"/>
                </a:solidFill>
              </a:rPr>
              <a:t>   action of the sand, for the spaces are much to large, but by a </a:t>
            </a:r>
          </a:p>
          <a:p>
            <a:pPr lvl="0"/>
            <a:r>
              <a:rPr lang="en-US" sz="2400" dirty="0" smtClean="0">
                <a:solidFill>
                  <a:prstClr val="black"/>
                </a:solidFill>
              </a:rPr>
              <a:t>   different principle. </a:t>
            </a:r>
          </a:p>
          <a:p>
            <a:pPr lvl="0">
              <a:buFont typeface="Arial" pitchFamily="34" charset="0"/>
              <a:buChar char="•"/>
            </a:pPr>
            <a:r>
              <a:rPr lang="en-US" sz="2400" dirty="0" smtClean="0">
                <a:solidFill>
                  <a:prstClr val="black"/>
                </a:solidFill>
              </a:rPr>
              <a:t>  A colloidal, flocculent material composed of bacteria, algae, and </a:t>
            </a:r>
          </a:p>
          <a:p>
            <a:pPr lvl="0"/>
            <a:r>
              <a:rPr lang="en-US" sz="2400" dirty="0" smtClean="0">
                <a:solidFill>
                  <a:prstClr val="black"/>
                </a:solidFill>
              </a:rPr>
              <a:t>   Protozoa accumulates in the surface layers of fine sand. This </a:t>
            </a:r>
          </a:p>
          <a:p>
            <a:pPr lvl="0"/>
            <a:r>
              <a:rPr lang="en-US" sz="2400" dirty="0" smtClean="0">
                <a:solidFill>
                  <a:prstClr val="black"/>
                </a:solidFill>
              </a:rPr>
              <a:t>   slimy, gelatinous film closes up the pores between the sand </a:t>
            </a:r>
          </a:p>
          <a:p>
            <a:pPr lvl="0"/>
            <a:r>
              <a:rPr lang="en-US" sz="2400" dirty="0" smtClean="0">
                <a:solidFill>
                  <a:prstClr val="black"/>
                </a:solidFill>
              </a:rPr>
              <a:t>   grains and makes the filter bed more and more effective. </a:t>
            </a:r>
          </a:p>
          <a:p>
            <a:pPr lvl="0">
              <a:buFont typeface="Arial" pitchFamily="34" charset="0"/>
              <a:buChar char="•"/>
            </a:pPr>
            <a:r>
              <a:rPr lang="en-US" sz="2400" dirty="0" smtClean="0">
                <a:solidFill>
                  <a:prstClr val="black"/>
                </a:solidFill>
              </a:rPr>
              <a:t>  Since bacteria have a negative electrical charge and colloidal </a:t>
            </a:r>
          </a:p>
          <a:p>
            <a:pPr lvl="0"/>
            <a:r>
              <a:rPr lang="en-US" sz="2400" dirty="0" smtClean="0">
                <a:solidFill>
                  <a:prstClr val="black"/>
                </a:solidFill>
              </a:rPr>
              <a:t>   material on the sand grains has a positive charge, bacteria are </a:t>
            </a:r>
          </a:p>
          <a:p>
            <a:pPr lvl="0"/>
            <a:r>
              <a:rPr lang="en-US" sz="2400" dirty="0" smtClean="0">
                <a:solidFill>
                  <a:prstClr val="black"/>
                </a:solidFill>
              </a:rPr>
              <a:t>   thus adsorbed on the particles. Bacteria are also ingested by </a:t>
            </a:r>
          </a:p>
          <a:p>
            <a:pPr lvl="0"/>
            <a:r>
              <a:rPr lang="en-US" sz="2400" dirty="0" smtClean="0">
                <a:solidFill>
                  <a:prstClr val="black"/>
                </a:solidFill>
              </a:rPr>
              <a:t>   Protozoa that inhabit the upper layer of the film.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pic>
        <p:nvPicPr>
          <p:cNvPr id="74754" name="Picture 2" descr="File:Slow sand filter.jpg"/>
          <p:cNvPicPr>
            <a:picLocks noChangeAspect="1" noChangeArrowheads="1"/>
          </p:cNvPicPr>
          <p:nvPr/>
        </p:nvPicPr>
        <p:blipFill>
          <a:blip r:embed="rId2"/>
          <a:srcRect/>
          <a:stretch>
            <a:fillRect/>
          </a:stretch>
        </p:blipFill>
        <p:spPr bwMode="auto">
          <a:xfrm>
            <a:off x="1143000" y="1295400"/>
            <a:ext cx="7239000" cy="4114801"/>
          </a:xfrm>
          <a:prstGeom prst="rect">
            <a:avLst/>
          </a:prstGeom>
          <a:noFill/>
          <a:ln w="28575">
            <a:solidFill>
              <a:srgbClr val="FF0000"/>
            </a:solidFill>
          </a:ln>
        </p:spPr>
      </p:pic>
      <p:sp>
        <p:nvSpPr>
          <p:cNvPr id="6" name="Rectangle 5"/>
          <p:cNvSpPr/>
          <p:nvPr/>
        </p:nvSpPr>
        <p:spPr>
          <a:xfrm>
            <a:off x="1066800" y="381000"/>
            <a:ext cx="2160015" cy="461665"/>
          </a:xfrm>
          <a:prstGeom prst="rect">
            <a:avLst/>
          </a:prstGeom>
        </p:spPr>
        <p:txBody>
          <a:bodyPr wrap="none">
            <a:spAutoFit/>
          </a:bodyPr>
          <a:lstStyle/>
          <a:p>
            <a:pPr lvl="0"/>
            <a:r>
              <a:rPr lang="en-US" sz="2400" b="1" dirty="0" smtClean="0">
                <a:solidFill>
                  <a:srgbClr val="C00000"/>
                </a:solidFill>
              </a:rPr>
              <a:t>Slow sand filter</a:t>
            </a:r>
            <a:endParaRPr lang="en-US" sz="2400" b="1" dirty="0" smtClean="0">
              <a:solidFill>
                <a:prstClr val="black"/>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76200"/>
            <a:ext cx="8534400" cy="6740307"/>
          </a:xfrm>
          <a:prstGeom prst="rect">
            <a:avLst/>
          </a:prstGeom>
        </p:spPr>
        <p:txBody>
          <a:bodyPr wrap="square">
            <a:spAutoFit/>
          </a:bodyPr>
          <a:lstStyle/>
          <a:p>
            <a:r>
              <a:rPr lang="en-US" sz="2400" b="1" dirty="0" smtClean="0">
                <a:solidFill>
                  <a:srgbClr val="C00000"/>
                </a:solidFill>
              </a:rPr>
              <a:t>Rapid sand filter</a:t>
            </a:r>
            <a:endParaRPr lang="en-US" sz="2400" dirty="0" smtClean="0">
              <a:solidFill>
                <a:schemeClr val="bg1"/>
              </a:solidFill>
            </a:endParaRPr>
          </a:p>
          <a:p>
            <a:pPr>
              <a:buFont typeface="Arial" pitchFamily="34" charset="0"/>
              <a:buChar char="•"/>
            </a:pPr>
            <a:r>
              <a:rPr lang="en-US" sz="2400" dirty="0" smtClean="0">
                <a:solidFill>
                  <a:schemeClr val="bg1"/>
                </a:solidFill>
              </a:rPr>
              <a:t>  Rapid sand filters are constructed in a manner similar to that of </a:t>
            </a:r>
          </a:p>
          <a:p>
            <a:r>
              <a:rPr lang="en-US" sz="2400" dirty="0" smtClean="0">
                <a:solidFill>
                  <a:schemeClr val="bg1"/>
                </a:solidFill>
              </a:rPr>
              <a:t>   slow sand filters. They also consist of layers of sand, gravel, and </a:t>
            </a:r>
          </a:p>
          <a:p>
            <a:r>
              <a:rPr lang="en-US" sz="2400" dirty="0" smtClean="0">
                <a:solidFill>
                  <a:schemeClr val="bg1"/>
                </a:solidFill>
              </a:rPr>
              <a:t>   rock. </a:t>
            </a:r>
          </a:p>
          <a:p>
            <a:pPr>
              <a:buFont typeface="Arial" pitchFamily="34" charset="0"/>
              <a:buChar char="•"/>
            </a:pPr>
            <a:r>
              <a:rPr lang="en-US" sz="2400" dirty="0" smtClean="0">
                <a:solidFill>
                  <a:schemeClr val="bg1"/>
                </a:solidFill>
              </a:rPr>
              <a:t>  Water is pre-treated before filtration by a coagulant such as alum </a:t>
            </a:r>
          </a:p>
          <a:p>
            <a:r>
              <a:rPr lang="en-US" sz="2400" dirty="0" smtClean="0">
                <a:solidFill>
                  <a:schemeClr val="bg1"/>
                </a:solidFill>
              </a:rPr>
              <a:t>   or ferrous sulphate. The water passes through a settling tank in </a:t>
            </a:r>
          </a:p>
          <a:p>
            <a:r>
              <a:rPr lang="en-US" sz="2400" dirty="0" smtClean="0">
                <a:solidFill>
                  <a:schemeClr val="bg1"/>
                </a:solidFill>
              </a:rPr>
              <a:t>   which most of the precipitate settles out, and the remainder is </a:t>
            </a:r>
          </a:p>
          <a:p>
            <a:r>
              <a:rPr lang="en-US" sz="2400" dirty="0" smtClean="0">
                <a:solidFill>
                  <a:schemeClr val="bg1"/>
                </a:solidFill>
              </a:rPr>
              <a:t>   pumped on to the filter. </a:t>
            </a:r>
          </a:p>
          <a:p>
            <a:pPr>
              <a:buFont typeface="Arial" pitchFamily="34" charset="0"/>
              <a:buChar char="•"/>
            </a:pPr>
            <a:r>
              <a:rPr lang="en-US" sz="2400" dirty="0" smtClean="0">
                <a:solidFill>
                  <a:schemeClr val="bg1"/>
                </a:solidFill>
              </a:rPr>
              <a:t>  Rapid sand filters soon become clogged and are cleaned by </a:t>
            </a:r>
          </a:p>
          <a:p>
            <a:r>
              <a:rPr lang="en-US" sz="2400" dirty="0" smtClean="0">
                <a:solidFill>
                  <a:schemeClr val="bg1"/>
                </a:solidFill>
              </a:rPr>
              <a:t>   forcing cleaned water backward (back washed) through the bed </a:t>
            </a:r>
          </a:p>
          <a:p>
            <a:r>
              <a:rPr lang="en-US" sz="2400" dirty="0" smtClean="0">
                <a:solidFill>
                  <a:schemeClr val="bg1"/>
                </a:solidFill>
              </a:rPr>
              <a:t>   of gravel and sand, and bubbling air through them.</a:t>
            </a:r>
          </a:p>
          <a:p>
            <a:pPr>
              <a:buFont typeface="Arial" pitchFamily="34" charset="0"/>
              <a:buChar char="•"/>
            </a:pPr>
            <a:r>
              <a:rPr lang="en-US" sz="2400" dirty="0" smtClean="0">
                <a:solidFill>
                  <a:schemeClr val="bg1"/>
                </a:solidFill>
              </a:rPr>
              <a:t>  The back water rises through the filter and carries the </a:t>
            </a:r>
          </a:p>
          <a:p>
            <a:r>
              <a:rPr lang="en-US" sz="2400" dirty="0" smtClean="0">
                <a:solidFill>
                  <a:schemeClr val="bg1"/>
                </a:solidFill>
              </a:rPr>
              <a:t>   accumulated material to the sewer. The wash water is thus </a:t>
            </a:r>
          </a:p>
          <a:p>
            <a:r>
              <a:rPr lang="en-US" sz="2400" dirty="0" smtClean="0">
                <a:solidFill>
                  <a:schemeClr val="bg1"/>
                </a:solidFill>
              </a:rPr>
              <a:t>   wasted. </a:t>
            </a:r>
          </a:p>
          <a:p>
            <a:pPr>
              <a:buFont typeface="Arial" pitchFamily="34" charset="0"/>
              <a:buChar char="•"/>
            </a:pPr>
            <a:r>
              <a:rPr lang="en-US" sz="2400" dirty="0" smtClean="0">
                <a:solidFill>
                  <a:schemeClr val="bg1"/>
                </a:solidFill>
              </a:rPr>
              <a:t>  Care is taken in this backwashing procedure to see that the fine </a:t>
            </a:r>
          </a:p>
          <a:p>
            <a:r>
              <a:rPr lang="en-US" sz="2400" dirty="0" smtClean="0">
                <a:solidFill>
                  <a:schemeClr val="bg1"/>
                </a:solidFill>
              </a:rPr>
              <a:t>   sand on the surface is not lost. Rapid sand filters are usually </a:t>
            </a:r>
          </a:p>
          <a:p>
            <a:r>
              <a:rPr lang="en-US" sz="2400" dirty="0" smtClean="0">
                <a:solidFill>
                  <a:schemeClr val="bg1"/>
                </a:solidFill>
              </a:rPr>
              <a:t>   operated in batteries, so that some may be in operation while </a:t>
            </a:r>
          </a:p>
          <a:p>
            <a:r>
              <a:rPr lang="en-US" sz="2400" dirty="0" smtClean="0">
                <a:solidFill>
                  <a:schemeClr val="bg1"/>
                </a:solidFill>
              </a:rPr>
              <a:t>   others are being cleaned. </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458200" cy="6370975"/>
          </a:xfrm>
          <a:prstGeom prst="rect">
            <a:avLst/>
          </a:prstGeom>
        </p:spPr>
        <p:txBody>
          <a:bodyPr wrap="square">
            <a:spAutoFit/>
          </a:bodyPr>
          <a:lstStyle/>
          <a:p>
            <a:pPr lvl="0">
              <a:buFont typeface="Arial" pitchFamily="34" charset="0"/>
              <a:buChar char="•"/>
            </a:pPr>
            <a:r>
              <a:rPr lang="en-US" sz="2400" dirty="0" smtClean="0">
                <a:solidFill>
                  <a:prstClr val="black"/>
                </a:solidFill>
              </a:rPr>
              <a:t> Metabolic activity of microorganisms also greatly reduces the </a:t>
            </a:r>
          </a:p>
          <a:p>
            <a:pPr lvl="0"/>
            <a:r>
              <a:rPr lang="en-US" sz="2400" dirty="0" smtClean="0">
                <a:solidFill>
                  <a:prstClr val="black"/>
                </a:solidFill>
              </a:rPr>
              <a:t>   chemical content of the water. When the gelatinous film finally </a:t>
            </a:r>
          </a:p>
          <a:p>
            <a:pPr lvl="0"/>
            <a:r>
              <a:rPr lang="en-US" sz="2400" dirty="0" smtClean="0">
                <a:solidFill>
                  <a:prstClr val="black"/>
                </a:solidFill>
              </a:rPr>
              <a:t>   become too thick, the efficiency of the filter gradually decreases. </a:t>
            </a:r>
          </a:p>
          <a:p>
            <a:pPr lvl="0">
              <a:buFont typeface="Arial" pitchFamily="34" charset="0"/>
              <a:buChar char="•"/>
            </a:pPr>
            <a:r>
              <a:rPr lang="en-US" sz="2400" dirty="0" smtClean="0">
                <a:solidFill>
                  <a:prstClr val="black"/>
                </a:solidFill>
              </a:rPr>
              <a:t>  The filter is taken out of service and the surface layer is </a:t>
            </a:r>
          </a:p>
          <a:p>
            <a:pPr lvl="0"/>
            <a:r>
              <a:rPr lang="en-US" sz="2400" dirty="0" smtClean="0">
                <a:solidFill>
                  <a:prstClr val="black"/>
                </a:solidFill>
              </a:rPr>
              <a:t>    cleaned.</a:t>
            </a:r>
          </a:p>
          <a:p>
            <a:pPr lvl="0">
              <a:buFont typeface="Arial" pitchFamily="34" charset="0"/>
              <a:buChar char="•"/>
            </a:pPr>
            <a:r>
              <a:rPr lang="en-US" sz="2400" dirty="0" smtClean="0">
                <a:solidFill>
                  <a:prstClr val="black"/>
                </a:solidFill>
              </a:rPr>
              <a:t>  They are nearly as effective as slow sand filters but operate 50 </a:t>
            </a:r>
          </a:p>
          <a:p>
            <a:pPr lvl="0"/>
            <a:r>
              <a:rPr lang="en-US" sz="2400" dirty="0" smtClean="0">
                <a:solidFill>
                  <a:prstClr val="black"/>
                </a:solidFill>
              </a:rPr>
              <a:t>   times faster than slow sand filters, Rapid sand filters are capable </a:t>
            </a:r>
          </a:p>
          <a:p>
            <a:pPr lvl="0"/>
            <a:r>
              <a:rPr lang="en-US" sz="2400" dirty="0" smtClean="0">
                <a:solidFill>
                  <a:prstClr val="black"/>
                </a:solidFill>
              </a:rPr>
              <a:t>   of delivering 150 to 200 million gallons of water per acre, per </a:t>
            </a:r>
          </a:p>
          <a:p>
            <a:pPr lvl="0"/>
            <a:r>
              <a:rPr lang="en-US" sz="2400" dirty="0" smtClean="0">
                <a:solidFill>
                  <a:prstClr val="black"/>
                </a:solidFill>
              </a:rPr>
              <a:t>   day. </a:t>
            </a:r>
          </a:p>
          <a:p>
            <a:pPr lvl="0">
              <a:buFont typeface="Arial" pitchFamily="34" charset="0"/>
              <a:buChar char="•"/>
            </a:pPr>
            <a:r>
              <a:rPr lang="en-US" sz="2400" dirty="0" smtClean="0">
                <a:solidFill>
                  <a:prstClr val="black"/>
                </a:solidFill>
              </a:rPr>
              <a:t>  They require a much smaller area of land for more water </a:t>
            </a:r>
          </a:p>
          <a:p>
            <a:pPr lvl="0"/>
            <a:r>
              <a:rPr lang="en-US" sz="2400" dirty="0" smtClean="0">
                <a:solidFill>
                  <a:prstClr val="black"/>
                </a:solidFill>
              </a:rPr>
              <a:t>   filtration and cost much less to install and maintain.</a:t>
            </a:r>
          </a:p>
          <a:p>
            <a:pPr>
              <a:buFont typeface="Arial" pitchFamily="34" charset="0"/>
              <a:buChar char="•"/>
            </a:pPr>
            <a:r>
              <a:rPr lang="en-US" sz="2400" dirty="0" smtClean="0">
                <a:solidFill>
                  <a:prstClr val="black"/>
                </a:solidFill>
              </a:rPr>
              <a:t>  Many other filtration devices such as pressure filters, diatomite </a:t>
            </a:r>
          </a:p>
          <a:p>
            <a:r>
              <a:rPr lang="en-US" sz="2400" dirty="0" smtClean="0">
                <a:solidFill>
                  <a:prstClr val="black"/>
                </a:solidFill>
              </a:rPr>
              <a:t>   filters, membrane filter, reverse osmosis etc., are employed to </a:t>
            </a:r>
          </a:p>
          <a:p>
            <a:r>
              <a:rPr lang="en-US" sz="2400" dirty="0" smtClean="0">
                <a:solidFill>
                  <a:prstClr val="black"/>
                </a:solidFill>
              </a:rPr>
              <a:t>   remove various impurities in water. </a:t>
            </a:r>
          </a:p>
          <a:p>
            <a:pPr>
              <a:buFont typeface="Arial" pitchFamily="34" charset="0"/>
              <a:buChar char="•"/>
            </a:pPr>
            <a:r>
              <a:rPr lang="en-US" sz="2400" dirty="0" smtClean="0">
                <a:solidFill>
                  <a:prstClr val="black"/>
                </a:solidFill>
              </a:rPr>
              <a:t>  Recovery of potable water from the sea and from domestic and </a:t>
            </a:r>
          </a:p>
          <a:p>
            <a:r>
              <a:rPr lang="en-US" sz="2400" dirty="0" smtClean="0">
                <a:solidFill>
                  <a:prstClr val="black"/>
                </a:solidFill>
              </a:rPr>
              <a:t>   industrial sewage is also undertaken by the use of filtration </a:t>
            </a:r>
          </a:p>
          <a:p>
            <a:r>
              <a:rPr lang="en-US" sz="2400" dirty="0" smtClean="0">
                <a:solidFill>
                  <a:prstClr val="black"/>
                </a:solidFill>
              </a:rPr>
              <a:t>   techniques.</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pic>
        <p:nvPicPr>
          <p:cNvPr id="75778" name="Picture 2" descr="Sand Filter Operation - YouTube"/>
          <p:cNvPicPr>
            <a:picLocks noChangeAspect="1" noChangeArrowheads="1"/>
          </p:cNvPicPr>
          <p:nvPr/>
        </p:nvPicPr>
        <p:blipFill>
          <a:blip r:embed="rId2"/>
          <a:srcRect/>
          <a:stretch>
            <a:fillRect/>
          </a:stretch>
        </p:blipFill>
        <p:spPr bwMode="auto">
          <a:xfrm>
            <a:off x="1371600" y="990600"/>
            <a:ext cx="6400800" cy="5195888"/>
          </a:xfrm>
          <a:prstGeom prst="rect">
            <a:avLst/>
          </a:prstGeom>
          <a:noFill/>
          <a:ln w="28575">
            <a:solidFill>
              <a:srgbClr val="FF0000"/>
            </a:solidFill>
          </a:ln>
        </p:spPr>
      </p:pic>
      <p:sp>
        <p:nvSpPr>
          <p:cNvPr id="6" name="Rectangle 5"/>
          <p:cNvSpPr/>
          <p:nvPr/>
        </p:nvSpPr>
        <p:spPr>
          <a:xfrm>
            <a:off x="1371600" y="228600"/>
            <a:ext cx="2276008" cy="461665"/>
          </a:xfrm>
          <a:prstGeom prst="rect">
            <a:avLst/>
          </a:prstGeom>
        </p:spPr>
        <p:txBody>
          <a:bodyPr wrap="none">
            <a:spAutoFit/>
          </a:bodyPr>
          <a:lstStyle/>
          <a:p>
            <a:pPr lvl="0"/>
            <a:r>
              <a:rPr lang="en-US" sz="2400" b="1" dirty="0" smtClean="0">
                <a:solidFill>
                  <a:srgbClr val="C00000"/>
                </a:solidFill>
              </a:rPr>
              <a:t>Rapid sand filter</a:t>
            </a:r>
            <a:endParaRPr lang="en-US" sz="2400" dirty="0" smtClean="0">
              <a:solidFill>
                <a:prstClr val="black"/>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458200" cy="6370975"/>
          </a:xfrm>
          <a:prstGeom prst="rect">
            <a:avLst/>
          </a:prstGeom>
        </p:spPr>
        <p:txBody>
          <a:bodyPr wrap="square">
            <a:spAutoFit/>
          </a:bodyPr>
          <a:lstStyle/>
          <a:p>
            <a:r>
              <a:rPr lang="en-US" sz="2400" b="1" dirty="0" smtClean="0">
                <a:solidFill>
                  <a:srgbClr val="7030A0"/>
                </a:solidFill>
              </a:rPr>
              <a:t>Disinfection</a:t>
            </a:r>
          </a:p>
          <a:p>
            <a:pPr>
              <a:buFont typeface="Arial" pitchFamily="34" charset="0"/>
              <a:buChar char="•"/>
            </a:pPr>
            <a:r>
              <a:rPr lang="en-US" sz="2400" dirty="0" smtClean="0">
                <a:solidFill>
                  <a:schemeClr val="bg1"/>
                </a:solidFill>
              </a:rPr>
              <a:t>  Water purified by sedimentation or filtration cannot be </a:t>
            </a:r>
          </a:p>
          <a:p>
            <a:r>
              <a:rPr lang="en-US" sz="2400" dirty="0" smtClean="0">
                <a:solidFill>
                  <a:schemeClr val="bg1"/>
                </a:solidFill>
              </a:rPr>
              <a:t>   considered safe for human consumption. </a:t>
            </a:r>
          </a:p>
          <a:p>
            <a:pPr>
              <a:buFont typeface="Arial" pitchFamily="34" charset="0"/>
              <a:buChar char="•"/>
            </a:pPr>
            <a:r>
              <a:rPr lang="en-US" sz="2400" dirty="0" smtClean="0">
                <a:solidFill>
                  <a:schemeClr val="bg1"/>
                </a:solidFill>
              </a:rPr>
              <a:t>  Disinfection of public water supply is a final step in water </a:t>
            </a:r>
          </a:p>
          <a:p>
            <a:r>
              <a:rPr lang="en-US" sz="2400" dirty="0" smtClean="0">
                <a:solidFill>
                  <a:schemeClr val="bg1"/>
                </a:solidFill>
              </a:rPr>
              <a:t>   purification before it reaches the consumer. </a:t>
            </a:r>
          </a:p>
          <a:p>
            <a:pPr>
              <a:buFont typeface="Arial" pitchFamily="34" charset="0"/>
              <a:buChar char="•"/>
            </a:pPr>
            <a:r>
              <a:rPr lang="en-US" sz="2400" dirty="0" smtClean="0">
                <a:solidFill>
                  <a:schemeClr val="bg1"/>
                </a:solidFill>
              </a:rPr>
              <a:t>  A number of chemicals have been recommended for the </a:t>
            </a:r>
          </a:p>
          <a:p>
            <a:r>
              <a:rPr lang="en-US" sz="2400" dirty="0" smtClean="0">
                <a:solidFill>
                  <a:schemeClr val="bg1"/>
                </a:solidFill>
              </a:rPr>
              <a:t>   disinfection of water supplies. </a:t>
            </a:r>
          </a:p>
          <a:p>
            <a:pPr>
              <a:buFont typeface="Arial" pitchFamily="34" charset="0"/>
              <a:buChar char="•"/>
            </a:pPr>
            <a:r>
              <a:rPr lang="en-US" sz="2400" dirty="0" smtClean="0">
                <a:solidFill>
                  <a:schemeClr val="bg1"/>
                </a:solidFill>
              </a:rPr>
              <a:t>  Solutions of calcium or sodium hypochlorite are satisfactory for </a:t>
            </a:r>
          </a:p>
          <a:p>
            <a:r>
              <a:rPr lang="en-US" sz="2400" dirty="0" smtClean="0">
                <a:solidFill>
                  <a:schemeClr val="bg1"/>
                </a:solidFill>
              </a:rPr>
              <a:t>   treating water in small towns. In recent years chlorination of the </a:t>
            </a:r>
          </a:p>
          <a:p>
            <a:r>
              <a:rPr lang="en-US" sz="2400" dirty="0" smtClean="0">
                <a:solidFill>
                  <a:schemeClr val="bg1"/>
                </a:solidFill>
              </a:rPr>
              <a:t>   public water supply is widely practiced. </a:t>
            </a:r>
          </a:p>
          <a:p>
            <a:pPr>
              <a:buFont typeface="Arial" pitchFamily="34" charset="0"/>
              <a:buChar char="•"/>
            </a:pPr>
            <a:r>
              <a:rPr lang="en-US" sz="2400" dirty="0" smtClean="0">
                <a:solidFill>
                  <a:schemeClr val="bg1"/>
                </a:solidFill>
              </a:rPr>
              <a:t>  Chlorine released as gas readily mixes with water. The amount of </a:t>
            </a:r>
          </a:p>
          <a:p>
            <a:r>
              <a:rPr lang="en-US" sz="2400" dirty="0" smtClean="0">
                <a:solidFill>
                  <a:schemeClr val="bg1"/>
                </a:solidFill>
              </a:rPr>
              <a:t>   chlorine required depends on the organic matter present, more </a:t>
            </a:r>
          </a:p>
          <a:p>
            <a:r>
              <a:rPr lang="en-US" sz="2400" dirty="0" smtClean="0">
                <a:solidFill>
                  <a:schemeClr val="bg1"/>
                </a:solidFill>
              </a:rPr>
              <a:t>   chlorine being required if there are more bacteria, more organic </a:t>
            </a:r>
          </a:p>
          <a:p>
            <a:r>
              <a:rPr lang="en-US" sz="2400" dirty="0" smtClean="0">
                <a:solidFill>
                  <a:schemeClr val="bg1"/>
                </a:solidFill>
              </a:rPr>
              <a:t>   matter, and a shorter time to act. </a:t>
            </a:r>
          </a:p>
          <a:p>
            <a:pPr>
              <a:buFont typeface="Arial" pitchFamily="34" charset="0"/>
              <a:buChar char="•"/>
            </a:pPr>
            <a:r>
              <a:rPr lang="en-US" sz="2400" dirty="0" smtClean="0">
                <a:solidFill>
                  <a:schemeClr val="bg1"/>
                </a:solidFill>
              </a:rPr>
              <a:t>  The amount of chlorine taken up is termed chlorine demand. </a:t>
            </a:r>
          </a:p>
          <a:p>
            <a:pPr>
              <a:buFont typeface="Arial" pitchFamily="34" charset="0"/>
              <a:buChar char="•"/>
            </a:pPr>
            <a:r>
              <a:rPr lang="en-US" sz="2400" dirty="0" smtClean="0">
                <a:solidFill>
                  <a:schemeClr val="bg1"/>
                </a:solidFill>
              </a:rPr>
              <a:t>  The point at which the available chlorine becomes proportional </a:t>
            </a:r>
          </a:p>
          <a:p>
            <a:r>
              <a:rPr lang="en-US" sz="2400" dirty="0" smtClean="0">
                <a:solidFill>
                  <a:schemeClr val="bg1"/>
                </a:solidFill>
              </a:rPr>
              <a:t>    to the added chlorine is called the break point. </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6" name="Rectangle 5"/>
          <p:cNvSpPr/>
          <p:nvPr/>
        </p:nvSpPr>
        <p:spPr>
          <a:xfrm>
            <a:off x="381000" y="228600"/>
            <a:ext cx="8382000" cy="6370975"/>
          </a:xfrm>
          <a:prstGeom prst="rect">
            <a:avLst/>
          </a:prstGeom>
        </p:spPr>
        <p:txBody>
          <a:bodyPr wrap="square">
            <a:spAutoFit/>
          </a:bodyPr>
          <a:lstStyle/>
          <a:p>
            <a:pPr>
              <a:buFont typeface="Arial" pitchFamily="34" charset="0"/>
              <a:buChar char="•"/>
            </a:pPr>
            <a:r>
              <a:rPr lang="en-US" sz="2400" dirty="0" smtClean="0">
                <a:solidFill>
                  <a:schemeClr val="bg1"/>
                </a:solidFill>
              </a:rPr>
              <a:t>  Water is usually treated to contain 0.1 to 0.2 parts per million of </a:t>
            </a:r>
          </a:p>
          <a:p>
            <a:r>
              <a:rPr lang="en-US" sz="2400" dirty="0" smtClean="0">
                <a:solidFill>
                  <a:schemeClr val="bg1"/>
                </a:solidFill>
              </a:rPr>
              <a:t>    residual chlorine. Residual chlorine is the available chlorine </a:t>
            </a:r>
          </a:p>
          <a:p>
            <a:r>
              <a:rPr lang="en-US" sz="2400" dirty="0" smtClean="0">
                <a:solidFill>
                  <a:schemeClr val="bg1"/>
                </a:solidFill>
              </a:rPr>
              <a:t>    remaining 20 minutes after its addition to the water. </a:t>
            </a:r>
          </a:p>
          <a:p>
            <a:pPr>
              <a:buFont typeface="Arial" pitchFamily="34" charset="0"/>
              <a:buChar char="•"/>
            </a:pPr>
            <a:r>
              <a:rPr lang="en-US" sz="2400" dirty="0" smtClean="0">
                <a:solidFill>
                  <a:schemeClr val="bg1"/>
                </a:solidFill>
              </a:rPr>
              <a:t>  An over dose of chlorine gives peculiar odors and tastes, </a:t>
            </a:r>
          </a:p>
          <a:p>
            <a:r>
              <a:rPr lang="en-US" sz="2400" dirty="0" smtClean="0">
                <a:solidFill>
                  <a:schemeClr val="bg1"/>
                </a:solidFill>
              </a:rPr>
              <a:t>   because of its action upon various compounds present in water. </a:t>
            </a:r>
          </a:p>
          <a:p>
            <a:r>
              <a:rPr lang="en-US" sz="2400" dirty="0" smtClean="0">
                <a:solidFill>
                  <a:schemeClr val="bg1"/>
                </a:solidFill>
              </a:rPr>
              <a:t>   Frequently it is due to the formation of </a:t>
            </a:r>
            <a:r>
              <a:rPr lang="en-US" sz="2400" dirty="0" err="1" smtClean="0">
                <a:solidFill>
                  <a:schemeClr val="bg1"/>
                </a:solidFill>
              </a:rPr>
              <a:t>chlorophenols</a:t>
            </a:r>
            <a:r>
              <a:rPr lang="en-US" sz="2400" dirty="0" smtClean="0">
                <a:solidFill>
                  <a:schemeClr val="bg1"/>
                </a:solidFill>
              </a:rPr>
              <a:t>.</a:t>
            </a:r>
          </a:p>
          <a:p>
            <a:pPr>
              <a:buFont typeface="Arial" pitchFamily="34" charset="0"/>
              <a:buChar char="•"/>
            </a:pPr>
            <a:r>
              <a:rPr lang="en-US" sz="2400" dirty="0" smtClean="0">
                <a:solidFill>
                  <a:schemeClr val="bg1"/>
                </a:solidFill>
              </a:rPr>
              <a:t>  At times chlorine action may be prolonged, particularly in </a:t>
            </a:r>
          </a:p>
          <a:p>
            <a:r>
              <a:rPr lang="en-US" sz="2400" dirty="0" smtClean="0">
                <a:solidFill>
                  <a:schemeClr val="bg1"/>
                </a:solidFill>
              </a:rPr>
              <a:t>   waters containing considerable organic matter, by the </a:t>
            </a:r>
          </a:p>
          <a:p>
            <a:r>
              <a:rPr lang="en-US" sz="2400" dirty="0" smtClean="0">
                <a:solidFill>
                  <a:schemeClr val="bg1"/>
                </a:solidFill>
              </a:rPr>
              <a:t>   simultaneous addition of liquid ammonia, with the formation of </a:t>
            </a:r>
          </a:p>
          <a:p>
            <a:r>
              <a:rPr lang="en-US" sz="2400" dirty="0" smtClean="0">
                <a:solidFill>
                  <a:schemeClr val="bg1"/>
                </a:solidFill>
              </a:rPr>
              <a:t>   chloramines. </a:t>
            </a:r>
          </a:p>
          <a:p>
            <a:pPr>
              <a:buFont typeface="Arial" pitchFamily="34" charset="0"/>
              <a:buChar char="•"/>
            </a:pPr>
            <a:r>
              <a:rPr lang="en-US" sz="2400" dirty="0" smtClean="0">
                <a:solidFill>
                  <a:schemeClr val="bg1"/>
                </a:solidFill>
              </a:rPr>
              <a:t>  Chlorine reacts with water to produce hypochlorous acid, which </a:t>
            </a:r>
          </a:p>
          <a:p>
            <a:r>
              <a:rPr lang="en-US" sz="2400" dirty="0" smtClean="0">
                <a:solidFill>
                  <a:schemeClr val="bg1"/>
                </a:solidFill>
              </a:rPr>
              <a:t>   in turn quickly decomposes and releases oxygen. This nascent </a:t>
            </a:r>
          </a:p>
          <a:p>
            <a:r>
              <a:rPr lang="en-US" sz="2400" dirty="0" smtClean="0">
                <a:solidFill>
                  <a:schemeClr val="bg1"/>
                </a:solidFill>
              </a:rPr>
              <a:t>   oxygen oxidizes cellular components and the organic matter. </a:t>
            </a:r>
          </a:p>
          <a:p>
            <a:pPr>
              <a:buFont typeface="Arial" pitchFamily="34" charset="0"/>
              <a:buChar char="•"/>
            </a:pPr>
            <a:r>
              <a:rPr lang="en-US" sz="2400" dirty="0" smtClean="0">
                <a:solidFill>
                  <a:schemeClr val="bg1"/>
                </a:solidFill>
              </a:rPr>
              <a:t>  Another gas, ozone behaves in a similar manner, as it also </a:t>
            </a:r>
          </a:p>
          <a:p>
            <a:r>
              <a:rPr lang="en-US" sz="2400" dirty="0" smtClean="0">
                <a:solidFill>
                  <a:schemeClr val="bg1"/>
                </a:solidFill>
              </a:rPr>
              <a:t>   releases oxygen. </a:t>
            </a:r>
          </a:p>
          <a:p>
            <a:pPr>
              <a:buFont typeface="Arial" pitchFamily="34" charset="0"/>
              <a:buChar char="•"/>
            </a:pPr>
            <a:r>
              <a:rPr lang="en-US" sz="2400" dirty="0" smtClean="0">
                <a:solidFill>
                  <a:schemeClr val="bg1"/>
                </a:solidFill>
              </a:rPr>
              <a:t> Chlorine kills most of the microorganisms but does not kill </a:t>
            </a:r>
          </a:p>
          <a:p>
            <a:r>
              <a:rPr lang="en-US" sz="2400" dirty="0" smtClean="0">
                <a:solidFill>
                  <a:schemeClr val="bg1"/>
                </a:solidFill>
              </a:rPr>
              <a:t>  spores. </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534400" cy="4524315"/>
          </a:xfrm>
          <a:prstGeom prst="rect">
            <a:avLst/>
          </a:prstGeom>
        </p:spPr>
        <p:txBody>
          <a:bodyPr wrap="square">
            <a:spAutoFit/>
          </a:bodyPr>
          <a:lstStyle/>
          <a:p>
            <a:pPr lvl="0">
              <a:buFont typeface="Arial" pitchFamily="34" charset="0"/>
              <a:buChar char="•"/>
            </a:pPr>
            <a:r>
              <a:rPr lang="en-US" sz="2400" dirty="0" smtClean="0">
                <a:solidFill>
                  <a:schemeClr val="bg1"/>
                </a:solidFill>
              </a:rPr>
              <a:t>  Chlorinated water is, therefore, not always sterile, but is usually </a:t>
            </a:r>
          </a:p>
          <a:p>
            <a:pPr lvl="0"/>
            <a:r>
              <a:rPr lang="en-US" sz="2400" dirty="0" smtClean="0">
                <a:solidFill>
                  <a:schemeClr val="bg1"/>
                </a:solidFill>
              </a:rPr>
              <a:t>   safe for human consumption.</a:t>
            </a:r>
          </a:p>
          <a:p>
            <a:pPr lvl="0">
              <a:buFont typeface="Arial" pitchFamily="34" charset="0"/>
              <a:buChar char="•"/>
            </a:pPr>
            <a:r>
              <a:rPr lang="en-US" sz="2400" dirty="0" smtClean="0">
                <a:solidFill>
                  <a:schemeClr val="bg1"/>
                </a:solidFill>
              </a:rPr>
              <a:t>  </a:t>
            </a:r>
            <a:r>
              <a:rPr lang="en-US" sz="2400" dirty="0" smtClean="0">
                <a:solidFill>
                  <a:prstClr val="black"/>
                </a:solidFill>
              </a:rPr>
              <a:t>In small communities, where cost is not an important factor, </a:t>
            </a:r>
          </a:p>
          <a:p>
            <a:pPr lvl="0"/>
            <a:r>
              <a:rPr lang="en-US" sz="2400" dirty="0" smtClean="0">
                <a:solidFill>
                  <a:prstClr val="black"/>
                </a:solidFill>
              </a:rPr>
              <a:t>   chlorine is replaced by other purification agents. </a:t>
            </a:r>
          </a:p>
          <a:p>
            <a:pPr lvl="0">
              <a:buFont typeface="Arial" pitchFamily="34" charset="0"/>
              <a:buChar char="•"/>
            </a:pPr>
            <a:r>
              <a:rPr lang="en-US" sz="2400" dirty="0" smtClean="0">
                <a:solidFill>
                  <a:prstClr val="black"/>
                </a:solidFill>
              </a:rPr>
              <a:t>  Germicidal ultraviolet rays are used to disinfect water supplies. </a:t>
            </a:r>
          </a:p>
          <a:p>
            <a:pPr lvl="0">
              <a:buFont typeface="Arial" pitchFamily="34" charset="0"/>
              <a:buChar char="•"/>
            </a:pPr>
            <a:r>
              <a:rPr lang="en-US" sz="2400" dirty="0" smtClean="0">
                <a:solidFill>
                  <a:prstClr val="black"/>
                </a:solidFill>
              </a:rPr>
              <a:t>  Objectionable taste and odor which accompany chlorination are, </a:t>
            </a:r>
          </a:p>
          <a:p>
            <a:pPr lvl="0"/>
            <a:r>
              <a:rPr lang="en-US" sz="2400" dirty="0" smtClean="0">
                <a:solidFill>
                  <a:prstClr val="black"/>
                </a:solidFill>
              </a:rPr>
              <a:t>   therefore, avoided by this process. </a:t>
            </a:r>
          </a:p>
          <a:p>
            <a:pPr lvl="0">
              <a:buFont typeface="Arial" pitchFamily="34" charset="0"/>
              <a:buChar char="•"/>
            </a:pPr>
            <a:r>
              <a:rPr lang="en-US" sz="2400" dirty="0" smtClean="0">
                <a:solidFill>
                  <a:prstClr val="black"/>
                </a:solidFill>
              </a:rPr>
              <a:t>  But the simplest and the best method to make water safe for </a:t>
            </a:r>
          </a:p>
          <a:p>
            <a:pPr lvl="0"/>
            <a:r>
              <a:rPr lang="en-US" sz="2400" dirty="0" smtClean="0">
                <a:solidFill>
                  <a:prstClr val="black"/>
                </a:solidFill>
              </a:rPr>
              <a:t>   human consumption is to boil it for 10 minutes. </a:t>
            </a:r>
          </a:p>
          <a:p>
            <a:pPr lvl="0">
              <a:buFont typeface="Arial" pitchFamily="34" charset="0"/>
              <a:buChar char="•"/>
            </a:pPr>
            <a:r>
              <a:rPr lang="en-US" sz="2400" dirty="0" smtClean="0">
                <a:solidFill>
                  <a:prstClr val="black"/>
                </a:solidFill>
              </a:rPr>
              <a:t>  This practice is often recommended for household use during </a:t>
            </a:r>
          </a:p>
          <a:p>
            <a:pPr lvl="0"/>
            <a:r>
              <a:rPr lang="en-US" sz="2400" dirty="0" smtClean="0">
                <a:solidFill>
                  <a:prstClr val="black"/>
                </a:solidFill>
              </a:rPr>
              <a:t>   floods or other disasters that disrupt the normal water </a:t>
            </a:r>
          </a:p>
          <a:p>
            <a:pPr lvl="0"/>
            <a:r>
              <a:rPr lang="en-US" sz="2400" dirty="0" smtClean="0">
                <a:solidFill>
                  <a:prstClr val="black"/>
                </a:solidFill>
              </a:rPr>
              <a:t>   purification system.</a:t>
            </a:r>
            <a:endParaRPr lang="en-US" sz="2400" dirty="0">
              <a:solidFill>
                <a:prstClr val="black"/>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304800"/>
            <a:ext cx="8458200" cy="5262979"/>
          </a:xfrm>
          <a:prstGeom prst="rect">
            <a:avLst/>
          </a:prstGeom>
        </p:spPr>
        <p:txBody>
          <a:bodyPr wrap="square">
            <a:spAutoFit/>
          </a:bodyPr>
          <a:lstStyle/>
          <a:p>
            <a:r>
              <a:rPr lang="en-US" sz="2400" b="1" dirty="0" smtClean="0">
                <a:solidFill>
                  <a:srgbClr val="7030A0"/>
                </a:solidFill>
              </a:rPr>
              <a:t>    Light rays</a:t>
            </a:r>
            <a:r>
              <a:rPr lang="en-US" sz="2400" dirty="0" smtClean="0">
                <a:solidFill>
                  <a:prstClr val="black"/>
                </a:solidFill>
              </a:rPr>
              <a:t> </a:t>
            </a:r>
          </a:p>
          <a:p>
            <a:r>
              <a:rPr lang="en-US" sz="2400" dirty="0" smtClean="0">
                <a:solidFill>
                  <a:prstClr val="black"/>
                </a:solidFill>
              </a:rPr>
              <a:t>    Direct sunlight is toxic to both vegetative cells and spores of   </a:t>
            </a:r>
          </a:p>
          <a:p>
            <a:r>
              <a:rPr lang="en-US" sz="2400" dirty="0" smtClean="0">
                <a:solidFill>
                  <a:prstClr val="black"/>
                </a:solidFill>
              </a:rPr>
              <a:t>    microorganisms. The toxicity of ultraviolet rays is inversely  </a:t>
            </a:r>
          </a:p>
          <a:p>
            <a:r>
              <a:rPr lang="en-US" sz="2400" dirty="0" smtClean="0">
                <a:solidFill>
                  <a:prstClr val="black"/>
                </a:solidFill>
              </a:rPr>
              <a:t>    proportional to the turbidity of water. In tropical countries direct </a:t>
            </a:r>
          </a:p>
          <a:p>
            <a:r>
              <a:rPr lang="en-US" sz="2400" dirty="0" smtClean="0">
                <a:solidFill>
                  <a:prstClr val="black"/>
                </a:solidFill>
              </a:rPr>
              <a:t>    sun light is a very effective sterilizing agent.</a:t>
            </a:r>
          </a:p>
          <a:p>
            <a:r>
              <a:rPr lang="en-US" sz="2400" b="1" dirty="0" smtClean="0">
                <a:solidFill>
                  <a:srgbClr val="7030A0"/>
                </a:solidFill>
              </a:rPr>
              <a:t>    Temperature</a:t>
            </a:r>
            <a:r>
              <a:rPr lang="en-US" sz="2400" dirty="0" smtClean="0">
                <a:solidFill>
                  <a:prstClr val="black"/>
                </a:solidFill>
              </a:rPr>
              <a:t>. </a:t>
            </a:r>
          </a:p>
          <a:p>
            <a:r>
              <a:rPr lang="en-US" sz="2400" dirty="0" smtClean="0">
                <a:solidFill>
                  <a:prstClr val="black"/>
                </a:solidFill>
              </a:rPr>
              <a:t>    Temperature has variable effects. It may kill some organisms and </a:t>
            </a:r>
          </a:p>
          <a:p>
            <a:r>
              <a:rPr lang="en-US" sz="2400" dirty="0" smtClean="0">
                <a:solidFill>
                  <a:prstClr val="black"/>
                </a:solidFill>
              </a:rPr>
              <a:t>    may stimulate the growth of others. During colder months the </a:t>
            </a:r>
          </a:p>
          <a:p>
            <a:r>
              <a:rPr lang="en-US" sz="2400" dirty="0" smtClean="0">
                <a:solidFill>
                  <a:prstClr val="black"/>
                </a:solidFill>
              </a:rPr>
              <a:t>    multiplication rate of microorganisms is considerably reduced.  </a:t>
            </a:r>
          </a:p>
          <a:p>
            <a:r>
              <a:rPr lang="en-US" sz="2400" b="1" dirty="0" smtClean="0">
                <a:solidFill>
                  <a:prstClr val="black"/>
                </a:solidFill>
              </a:rPr>
              <a:t>    </a:t>
            </a:r>
            <a:r>
              <a:rPr lang="en-US" sz="2400" b="1" dirty="0" smtClean="0">
                <a:solidFill>
                  <a:srgbClr val="7030A0"/>
                </a:solidFill>
              </a:rPr>
              <a:t>Food supply</a:t>
            </a:r>
            <a:r>
              <a:rPr lang="en-US" sz="2400" dirty="0" smtClean="0">
                <a:solidFill>
                  <a:prstClr val="black"/>
                </a:solidFill>
              </a:rPr>
              <a:t> </a:t>
            </a:r>
          </a:p>
          <a:p>
            <a:r>
              <a:rPr lang="en-US" sz="2400" dirty="0" smtClean="0">
                <a:solidFill>
                  <a:prstClr val="black"/>
                </a:solidFill>
              </a:rPr>
              <a:t>    If there is considerable vegetation or suspended food particles in </a:t>
            </a:r>
          </a:p>
          <a:p>
            <a:r>
              <a:rPr lang="en-US" sz="2400" dirty="0" smtClean="0">
                <a:solidFill>
                  <a:prstClr val="black"/>
                </a:solidFill>
              </a:rPr>
              <a:t>    the body of water, it is likely to increase the number of </a:t>
            </a:r>
          </a:p>
          <a:p>
            <a:r>
              <a:rPr lang="en-US" sz="2400" dirty="0" smtClean="0">
                <a:solidFill>
                  <a:prstClr val="black"/>
                </a:solidFill>
              </a:rPr>
              <a:t>    organisms. On the other hand, certain toxic substances may </a:t>
            </a:r>
          </a:p>
          <a:p>
            <a:r>
              <a:rPr lang="en-US" sz="2400" dirty="0" smtClean="0">
                <a:solidFill>
                  <a:prstClr val="black"/>
                </a:solidFill>
              </a:rPr>
              <a:t>    bring about marked reduction in the number of organisms.</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458200" cy="2062103"/>
          </a:xfrm>
          <a:prstGeom prst="rect">
            <a:avLst/>
          </a:prstGeom>
        </p:spPr>
        <p:txBody>
          <a:bodyPr wrap="square">
            <a:spAutoFit/>
          </a:bodyPr>
          <a:lstStyle/>
          <a:p>
            <a:r>
              <a:rPr lang="en-US" sz="2800" b="1" u="sng" dirty="0" smtClean="0">
                <a:solidFill>
                  <a:srgbClr val="FF0000"/>
                </a:solidFill>
                <a:ea typeface="Times New Roman" pitchFamily="18" charset="0"/>
                <a:cs typeface="Times New Roman" pitchFamily="18" charset="0"/>
              </a:rPr>
              <a:t>Water borne Diseases </a:t>
            </a:r>
          </a:p>
          <a:p>
            <a:endParaRPr lang="en-US" sz="2800" b="1" u="sng" dirty="0" smtClean="0">
              <a:solidFill>
                <a:srgbClr val="FF0000"/>
              </a:solidFill>
              <a:ea typeface="Times New Roman" pitchFamily="18" charset="0"/>
              <a:cs typeface="Times New Roman" pitchFamily="18" charset="0"/>
            </a:endParaRPr>
          </a:p>
          <a:p>
            <a:pPr>
              <a:buFont typeface="Arial" pitchFamily="34" charset="0"/>
              <a:buChar char="•"/>
            </a:pPr>
            <a:r>
              <a:rPr lang="en-US" sz="2400" dirty="0" smtClean="0">
                <a:solidFill>
                  <a:schemeClr val="bg1"/>
                </a:solidFill>
                <a:ea typeface="Times New Roman" pitchFamily="18" charset="0"/>
                <a:cs typeface="Times New Roman" pitchFamily="18" charset="0"/>
              </a:rPr>
              <a:t>  Microbial diseases transmitted through water are typhoid fever, </a:t>
            </a:r>
          </a:p>
          <a:p>
            <a:r>
              <a:rPr lang="en-US" sz="2400" dirty="0" smtClean="0">
                <a:solidFill>
                  <a:schemeClr val="bg1"/>
                </a:solidFill>
                <a:ea typeface="Times New Roman" pitchFamily="18" charset="0"/>
                <a:cs typeface="Times New Roman" pitchFamily="18" charset="0"/>
              </a:rPr>
              <a:t>    Paratyphoid fever, amoebic dysentery, bacillary dysentery, </a:t>
            </a:r>
          </a:p>
          <a:p>
            <a:r>
              <a:rPr lang="en-US" sz="2400" dirty="0" smtClean="0">
                <a:solidFill>
                  <a:schemeClr val="bg1"/>
                </a:solidFill>
                <a:ea typeface="Times New Roman" pitchFamily="18" charset="0"/>
                <a:cs typeface="Times New Roman" pitchFamily="18" charset="0"/>
              </a:rPr>
              <a:t>    cholera, tularemia, poliomyelitis, and infectious hepatitis. </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smtClean="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smtClean="0">
                <a:ln>
                  <a:noFill/>
                </a:ln>
                <a:solidFill>
                  <a:schemeClr val="bg1"/>
                </a:solidFill>
                <a:effectLst/>
                <a:latin typeface="+mj-lt"/>
                <a:ea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smtClean="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smtClean="0">
                <a:ln>
                  <a:noFill/>
                </a:ln>
                <a:solidFill>
                  <a:schemeClr val="bg1"/>
                </a:solidFill>
                <a:effectLst/>
                <a:latin typeface="+mj-lt"/>
                <a:ea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81000" y="228600"/>
            <a:ext cx="8458200" cy="4524315"/>
          </a:xfrm>
          <a:prstGeom prst="rect">
            <a:avLst/>
          </a:prstGeom>
        </p:spPr>
        <p:txBody>
          <a:bodyPr wrap="square">
            <a:spAutoFit/>
          </a:bodyPr>
          <a:lstStyle/>
          <a:p>
            <a:r>
              <a:rPr lang="en-US" sz="2400" b="1" dirty="0" smtClean="0">
                <a:solidFill>
                  <a:srgbClr val="C00000"/>
                </a:solidFill>
              </a:rPr>
              <a:t>(4) </a:t>
            </a:r>
            <a:r>
              <a:rPr lang="en-US" sz="2400" b="1" u="sng" dirty="0" smtClean="0">
                <a:solidFill>
                  <a:srgbClr val="C00000"/>
                </a:solidFill>
              </a:rPr>
              <a:t>Ground waters</a:t>
            </a:r>
          </a:p>
          <a:p>
            <a:pPr>
              <a:buFont typeface="Arial" pitchFamily="34" charset="0"/>
              <a:buChar char="•"/>
            </a:pPr>
            <a:r>
              <a:rPr lang="en-US" sz="2400" dirty="0" smtClean="0">
                <a:solidFill>
                  <a:schemeClr val="bg1"/>
                </a:solidFill>
              </a:rPr>
              <a:t>    As water seeps through the earth, microorganisms as well as   </a:t>
            </a:r>
          </a:p>
          <a:p>
            <a:r>
              <a:rPr lang="en-US" sz="2400" dirty="0" smtClean="0">
                <a:solidFill>
                  <a:schemeClr val="bg1"/>
                </a:solidFill>
              </a:rPr>
              <a:t>     suspended particles are removed by filtration in varying </a:t>
            </a:r>
          </a:p>
          <a:p>
            <a:r>
              <a:rPr lang="en-US" sz="2400" dirty="0" smtClean="0">
                <a:solidFill>
                  <a:schemeClr val="bg1"/>
                </a:solidFill>
              </a:rPr>
              <a:t>     degrees. </a:t>
            </a:r>
          </a:p>
          <a:p>
            <a:pPr>
              <a:buFont typeface="Arial" pitchFamily="34" charset="0"/>
              <a:buChar char="•"/>
            </a:pPr>
            <a:r>
              <a:rPr lang="en-US" sz="2400" dirty="0" smtClean="0">
                <a:solidFill>
                  <a:schemeClr val="bg1"/>
                </a:solidFill>
              </a:rPr>
              <a:t>    This depends on the permeability characteristics of the </a:t>
            </a:r>
          </a:p>
          <a:p>
            <a:r>
              <a:rPr lang="en-US" sz="2400" dirty="0" smtClean="0">
                <a:solidFill>
                  <a:schemeClr val="bg1"/>
                </a:solidFill>
              </a:rPr>
              <a:t>     soil and the depth to which the water penetrates.</a:t>
            </a:r>
          </a:p>
          <a:p>
            <a:pPr>
              <a:buFont typeface="Arial" pitchFamily="34" charset="0"/>
              <a:buChar char="•"/>
            </a:pPr>
            <a:r>
              <a:rPr lang="en-US" sz="2400" dirty="0" smtClean="0">
                <a:solidFill>
                  <a:schemeClr val="bg1"/>
                </a:solidFill>
              </a:rPr>
              <a:t>   Ground water brought to the surface by springs or deep wells </a:t>
            </a:r>
          </a:p>
          <a:p>
            <a:r>
              <a:rPr lang="en-US" sz="2400" dirty="0" smtClean="0">
                <a:solidFill>
                  <a:schemeClr val="bg1"/>
                </a:solidFill>
              </a:rPr>
              <a:t>     contains very few organisms. </a:t>
            </a:r>
          </a:p>
          <a:p>
            <a:pPr>
              <a:buFont typeface="Arial" pitchFamily="34" charset="0"/>
              <a:buChar char="•"/>
            </a:pPr>
            <a:r>
              <a:rPr lang="en-US" sz="2400" dirty="0" smtClean="0">
                <a:solidFill>
                  <a:schemeClr val="bg1"/>
                </a:solidFill>
              </a:rPr>
              <a:t>   To construct a well the nature of the soil and underlying porous </a:t>
            </a:r>
          </a:p>
          <a:p>
            <a:r>
              <a:rPr lang="en-US" sz="2400" dirty="0" smtClean="0">
                <a:solidFill>
                  <a:schemeClr val="bg1"/>
                </a:solidFill>
              </a:rPr>
              <a:t>     strata, the nature of the water table, and the nature, distance, </a:t>
            </a:r>
          </a:p>
          <a:p>
            <a:r>
              <a:rPr lang="en-US" sz="2400" dirty="0" smtClean="0">
                <a:solidFill>
                  <a:schemeClr val="bg1"/>
                </a:solidFill>
              </a:rPr>
              <a:t>     and direction of the local sources of pollution must be taken  </a:t>
            </a:r>
          </a:p>
          <a:p>
            <a:r>
              <a:rPr lang="en-US" sz="2400" dirty="0" smtClean="0">
                <a:solidFill>
                  <a:schemeClr val="bg1"/>
                </a:solidFill>
              </a:rPr>
              <a:t>     into consideration.</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152400"/>
            <a:ext cx="4386265" cy="523220"/>
          </a:xfrm>
          <a:prstGeom prst="rect">
            <a:avLst/>
          </a:prstGeom>
        </p:spPr>
        <p:txBody>
          <a:bodyPr wrap="none">
            <a:spAutoFit/>
          </a:bodyPr>
          <a:lstStyle/>
          <a:p>
            <a:r>
              <a:rPr lang="en-US" sz="2800" b="1" u="sng" dirty="0" smtClean="0">
                <a:solidFill>
                  <a:srgbClr val="FF0000"/>
                </a:solidFill>
                <a:ea typeface="Times New Roman" pitchFamily="18" charset="0"/>
                <a:cs typeface="Times New Roman" pitchFamily="18" charset="0"/>
              </a:rPr>
              <a:t>Nuisance microbes in water </a:t>
            </a:r>
            <a:endParaRPr lang="en-US" sz="2800" b="1" u="sng" dirty="0">
              <a:solidFill>
                <a:srgbClr val="FF0000"/>
              </a:solidFill>
            </a:endParaRPr>
          </a:p>
        </p:txBody>
      </p:sp>
      <p:sp>
        <p:nvSpPr>
          <p:cNvPr id="6" name="Rectangle 5"/>
          <p:cNvSpPr/>
          <p:nvPr/>
        </p:nvSpPr>
        <p:spPr>
          <a:xfrm>
            <a:off x="304800" y="692289"/>
            <a:ext cx="8534400" cy="6001643"/>
          </a:xfrm>
          <a:prstGeom prst="rect">
            <a:avLst/>
          </a:prstGeom>
        </p:spPr>
        <p:txBody>
          <a:bodyPr wrap="square">
            <a:spAutoFit/>
          </a:bodyPr>
          <a:lstStyle/>
          <a:p>
            <a:r>
              <a:rPr lang="en-US" sz="2400" b="1" dirty="0" smtClean="0">
                <a:solidFill>
                  <a:srgbClr val="7030A0"/>
                </a:solidFill>
              </a:rPr>
              <a:t>Microorganisms Other Than Coliform Bacteria</a:t>
            </a:r>
          </a:p>
          <a:p>
            <a:pPr>
              <a:buFont typeface="Arial" pitchFamily="34" charset="0"/>
              <a:buChar char="•"/>
            </a:pPr>
            <a:r>
              <a:rPr lang="en-US" sz="2400" dirty="0" smtClean="0">
                <a:solidFill>
                  <a:schemeClr val="bg1"/>
                </a:solidFill>
              </a:rPr>
              <a:t>   Some microorganisms besides coliform bacteria are of Intestinal </a:t>
            </a:r>
          </a:p>
          <a:p>
            <a:r>
              <a:rPr lang="en-US" sz="2400" dirty="0" smtClean="0">
                <a:solidFill>
                  <a:schemeClr val="bg1"/>
                </a:solidFill>
              </a:rPr>
              <a:t>    origin and could also be used as indicators of fecal contamination </a:t>
            </a:r>
          </a:p>
          <a:p>
            <a:r>
              <a:rPr lang="en-US" sz="2400" dirty="0" smtClean="0">
                <a:solidFill>
                  <a:schemeClr val="bg1"/>
                </a:solidFill>
              </a:rPr>
              <a:t>    of water, such as the fecal streptococci. </a:t>
            </a:r>
          </a:p>
          <a:p>
            <a:pPr>
              <a:buFont typeface="Arial" pitchFamily="34" charset="0"/>
              <a:buChar char="•"/>
            </a:pPr>
            <a:r>
              <a:rPr lang="en-US" sz="2400" dirty="0" smtClean="0">
                <a:solidFill>
                  <a:schemeClr val="bg1"/>
                </a:solidFill>
              </a:rPr>
              <a:t>   Other intestinal microorganisms, such as intestinal viruses are </a:t>
            </a:r>
          </a:p>
          <a:p>
            <a:r>
              <a:rPr lang="en-US" sz="2400" dirty="0" smtClean="0">
                <a:solidFill>
                  <a:schemeClr val="bg1"/>
                </a:solidFill>
              </a:rPr>
              <a:t>     frank pathogens and can cause serious diseases. </a:t>
            </a:r>
          </a:p>
          <a:p>
            <a:pPr>
              <a:buFont typeface="Arial" pitchFamily="34" charset="0"/>
              <a:buChar char="•"/>
            </a:pPr>
            <a:r>
              <a:rPr lang="en-US" sz="2400" dirty="0" smtClean="0">
                <a:solidFill>
                  <a:schemeClr val="bg1"/>
                </a:solidFill>
              </a:rPr>
              <a:t>  Still other microorganisms are regarded mainly as nuisance </a:t>
            </a:r>
          </a:p>
          <a:p>
            <a:r>
              <a:rPr lang="en-US" sz="2400" dirty="0" smtClean="0">
                <a:solidFill>
                  <a:schemeClr val="bg1"/>
                </a:solidFill>
              </a:rPr>
              <a:t>    organisms, because they create problems of odor, color, and </a:t>
            </a:r>
          </a:p>
          <a:p>
            <a:r>
              <a:rPr lang="en-US" sz="2400" dirty="0" smtClean="0">
                <a:solidFill>
                  <a:schemeClr val="bg1"/>
                </a:solidFill>
              </a:rPr>
              <a:t>    taste, or cause obstruction of water flow.</a:t>
            </a:r>
          </a:p>
          <a:p>
            <a:r>
              <a:rPr lang="en-US" sz="2400" b="1" dirty="0" smtClean="0">
                <a:solidFill>
                  <a:srgbClr val="C00000"/>
                </a:solidFill>
              </a:rPr>
              <a:t> Fecal Streptococci</a:t>
            </a:r>
          </a:p>
          <a:p>
            <a:r>
              <a:rPr lang="en-US" sz="2400" dirty="0" smtClean="0">
                <a:solidFill>
                  <a:schemeClr val="bg1"/>
                </a:solidFill>
              </a:rPr>
              <a:t> Fecal streptococci are enteric bacteria found in the intestines of   </a:t>
            </a:r>
          </a:p>
          <a:p>
            <a:r>
              <a:rPr lang="en-US" sz="2400" dirty="0" smtClean="0">
                <a:solidFill>
                  <a:schemeClr val="bg1"/>
                </a:solidFill>
              </a:rPr>
              <a:t> warm-blooded animals, including humans. </a:t>
            </a:r>
            <a:r>
              <a:rPr lang="en-US" sz="2400" i="1" dirty="0" smtClean="0">
                <a:solidFill>
                  <a:schemeClr val="bg1"/>
                </a:solidFill>
              </a:rPr>
              <a:t>Streptococcus faecalis  </a:t>
            </a:r>
          </a:p>
          <a:p>
            <a:r>
              <a:rPr lang="en-US" sz="2400" i="1" dirty="0" smtClean="0">
                <a:solidFill>
                  <a:schemeClr val="bg1"/>
                </a:solidFill>
              </a:rPr>
              <a:t> </a:t>
            </a:r>
            <a:r>
              <a:rPr lang="en-US" sz="2400" dirty="0" smtClean="0">
                <a:solidFill>
                  <a:schemeClr val="bg1"/>
                </a:solidFill>
              </a:rPr>
              <a:t>is representative of this group: other species are </a:t>
            </a:r>
            <a:r>
              <a:rPr lang="en-US" sz="2400" i="1" dirty="0" smtClean="0">
                <a:solidFill>
                  <a:schemeClr val="bg1"/>
                </a:solidFill>
              </a:rPr>
              <a:t>S. faecium</a:t>
            </a:r>
            <a:r>
              <a:rPr lang="en-US" sz="2400" dirty="0" smtClean="0">
                <a:solidFill>
                  <a:schemeClr val="bg1"/>
                </a:solidFill>
              </a:rPr>
              <a:t>, </a:t>
            </a:r>
            <a:r>
              <a:rPr lang="en-US" sz="2400" i="1" dirty="0" smtClean="0">
                <a:solidFill>
                  <a:schemeClr val="bg1"/>
                </a:solidFill>
              </a:rPr>
              <a:t>S. </a:t>
            </a:r>
          </a:p>
          <a:p>
            <a:r>
              <a:rPr lang="en-US" sz="2400" i="1" dirty="0" smtClean="0">
                <a:solidFill>
                  <a:schemeClr val="bg1"/>
                </a:solidFill>
              </a:rPr>
              <a:t> bovis</a:t>
            </a:r>
            <a:r>
              <a:rPr lang="en-US" sz="2400" dirty="0" smtClean="0">
                <a:solidFill>
                  <a:schemeClr val="bg1"/>
                </a:solidFill>
              </a:rPr>
              <a:t> and </a:t>
            </a:r>
            <a:r>
              <a:rPr lang="en-US" sz="2400" i="1" dirty="0" smtClean="0">
                <a:solidFill>
                  <a:schemeClr val="bg1"/>
                </a:solidFill>
              </a:rPr>
              <a:t>S.equinus</a:t>
            </a:r>
            <a:r>
              <a:rPr lang="en-US" sz="2400" dirty="0" smtClean="0">
                <a:solidFill>
                  <a:schemeClr val="bg1"/>
                </a:solidFill>
              </a:rPr>
              <a:t>. Because fecal streptococci, particularly, </a:t>
            </a:r>
            <a:r>
              <a:rPr lang="en-US" sz="2400" i="1" dirty="0" smtClean="0">
                <a:solidFill>
                  <a:schemeClr val="bg1"/>
                </a:solidFill>
              </a:rPr>
              <a:t>S. </a:t>
            </a:r>
          </a:p>
          <a:p>
            <a:r>
              <a:rPr lang="en-US" sz="2400" i="1" dirty="0" smtClean="0">
                <a:solidFill>
                  <a:schemeClr val="bg1"/>
                </a:solidFill>
              </a:rPr>
              <a:t> faecalis</a:t>
            </a:r>
            <a:r>
              <a:rPr lang="en-US" sz="2400" dirty="0" smtClean="0">
                <a:solidFill>
                  <a:schemeClr val="bg1"/>
                </a:solidFill>
              </a:rPr>
              <a:t>, are abundantly present in the large intestines of humans, </a:t>
            </a:r>
          </a:p>
          <a:p>
            <a:r>
              <a:rPr lang="en-US" sz="2400" dirty="0" smtClean="0">
                <a:solidFill>
                  <a:schemeClr val="bg1"/>
                </a:solidFill>
              </a:rPr>
              <a:t> their occurrence in water is indicative of fecal pollution.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534400" cy="6370975"/>
          </a:xfrm>
          <a:prstGeom prst="rect">
            <a:avLst/>
          </a:prstGeom>
        </p:spPr>
        <p:txBody>
          <a:bodyPr wrap="square">
            <a:spAutoFit/>
          </a:bodyPr>
          <a:lstStyle/>
          <a:p>
            <a:r>
              <a:rPr lang="en-US" sz="2400" b="1" dirty="0" smtClean="0">
                <a:solidFill>
                  <a:srgbClr val="C00000"/>
                </a:solidFill>
                <a:ea typeface="Times New Roman" pitchFamily="18" charset="0"/>
                <a:cs typeface="Times New Roman" pitchFamily="18" charset="0"/>
              </a:rPr>
              <a:t>Slime-Forming Bacteria</a:t>
            </a:r>
          </a:p>
          <a:p>
            <a:r>
              <a:rPr lang="en-US" sz="2400" dirty="0" smtClean="0">
                <a:solidFill>
                  <a:schemeClr val="bg1"/>
                </a:solidFill>
                <a:ea typeface="Times New Roman" pitchFamily="18" charset="0"/>
                <a:cs typeface="Times New Roman" pitchFamily="18" charset="0"/>
              </a:rPr>
              <a:t> Many bacteria are capable of elaborating gummy or mucilaginous  </a:t>
            </a:r>
          </a:p>
          <a:p>
            <a:r>
              <a:rPr lang="en-US" sz="2400" dirty="0" smtClean="0">
                <a:solidFill>
                  <a:schemeClr val="bg1"/>
                </a:solidFill>
                <a:ea typeface="Times New Roman" pitchFamily="18" charset="0"/>
                <a:cs typeface="Times New Roman" pitchFamily="18" charset="0"/>
              </a:rPr>
              <a:t> materials, either as capsular structures or as extracellular excretion </a:t>
            </a:r>
          </a:p>
          <a:p>
            <a:r>
              <a:rPr lang="en-US" sz="2400" dirty="0" smtClean="0">
                <a:solidFill>
                  <a:schemeClr val="bg1"/>
                </a:solidFill>
                <a:ea typeface="Times New Roman" pitchFamily="18" charset="0"/>
                <a:cs typeface="Times New Roman" pitchFamily="18" charset="0"/>
              </a:rPr>
              <a:t> products. The organic and inorganic constituents of the water, </a:t>
            </a:r>
          </a:p>
          <a:p>
            <a:r>
              <a:rPr lang="en-US" sz="2400" dirty="0" smtClean="0">
                <a:solidFill>
                  <a:schemeClr val="bg1"/>
                </a:solidFill>
                <a:ea typeface="Times New Roman" pitchFamily="18" charset="0"/>
                <a:cs typeface="Times New Roman" pitchFamily="18" charset="0"/>
              </a:rPr>
              <a:t> which provide nutrients for the bacteria. help to determine </a:t>
            </a:r>
          </a:p>
          <a:p>
            <a:r>
              <a:rPr lang="en-US" sz="2400" dirty="0" smtClean="0">
                <a:solidFill>
                  <a:schemeClr val="bg1"/>
                </a:solidFill>
                <a:ea typeface="Times New Roman" pitchFamily="18" charset="0"/>
                <a:cs typeface="Times New Roman" pitchFamily="18" charset="0"/>
              </a:rPr>
              <a:t> whether slime is produced and what organisms are responsible </a:t>
            </a:r>
          </a:p>
          <a:p>
            <a:r>
              <a:rPr lang="en-US" sz="2400" dirty="0" smtClean="0">
                <a:solidFill>
                  <a:schemeClr val="bg1"/>
                </a:solidFill>
                <a:ea typeface="Times New Roman" pitchFamily="18" charset="0"/>
                <a:cs typeface="Times New Roman" pitchFamily="18" charset="0"/>
              </a:rPr>
              <a:t> for its production.</a:t>
            </a:r>
          </a:p>
          <a:p>
            <a:r>
              <a:rPr lang="en-US" sz="2400" b="1" dirty="0" smtClean="0">
                <a:solidFill>
                  <a:srgbClr val="C00000"/>
                </a:solidFill>
              </a:rPr>
              <a:t>Iron Bacteria</a:t>
            </a:r>
          </a:p>
          <a:p>
            <a:r>
              <a:rPr lang="en-US" sz="2400" dirty="0" smtClean="0">
                <a:solidFill>
                  <a:schemeClr val="bg1"/>
                </a:solidFill>
              </a:rPr>
              <a:t> The iron bacteria are one of the most important types of nuisance </a:t>
            </a:r>
          </a:p>
          <a:p>
            <a:r>
              <a:rPr lang="en-US" sz="2400" dirty="0" smtClean="0">
                <a:solidFill>
                  <a:schemeClr val="bg1"/>
                </a:solidFill>
              </a:rPr>
              <a:t> organisms in water. They transform soluble compounds of iron to </a:t>
            </a:r>
          </a:p>
          <a:p>
            <a:r>
              <a:rPr lang="en-US" sz="2400" dirty="0" smtClean="0">
                <a:solidFill>
                  <a:schemeClr val="bg1"/>
                </a:solidFill>
              </a:rPr>
              <a:t> insoluble compounds of iron (ferric hydroxide) which may be </a:t>
            </a:r>
          </a:p>
          <a:p>
            <a:r>
              <a:rPr lang="en-US" sz="2400" dirty="0" smtClean="0">
                <a:solidFill>
                  <a:schemeClr val="bg1"/>
                </a:solidFill>
              </a:rPr>
              <a:t> deposited in a sheath around the organism (Sphaerotilus) or </a:t>
            </a:r>
          </a:p>
          <a:p>
            <a:r>
              <a:rPr lang="en-US" sz="2400" dirty="0" smtClean="0">
                <a:solidFill>
                  <a:schemeClr val="bg1"/>
                </a:solidFill>
              </a:rPr>
              <a:t> secreted so as to form stalks or ribbons attached to the cell </a:t>
            </a:r>
          </a:p>
          <a:p>
            <a:r>
              <a:rPr lang="en-US" sz="2400" dirty="0" smtClean="0">
                <a:solidFill>
                  <a:schemeClr val="bg1"/>
                </a:solidFill>
              </a:rPr>
              <a:t> (Gallionella). This deposition and accumulation of insoluble </a:t>
            </a:r>
          </a:p>
          <a:p>
            <a:r>
              <a:rPr lang="en-US" sz="2400" dirty="0" smtClean="0">
                <a:solidFill>
                  <a:schemeClr val="bg1"/>
                </a:solidFill>
              </a:rPr>
              <a:t> material in the piping system may eventually have a significant </a:t>
            </a:r>
          </a:p>
          <a:p>
            <a:r>
              <a:rPr lang="en-US" sz="2400" dirty="0" smtClean="0">
                <a:solidFill>
                  <a:schemeClr val="bg1"/>
                </a:solidFill>
              </a:rPr>
              <a:t> effect on the rate of water flow. Iron bacteria can also produce </a:t>
            </a:r>
          </a:p>
          <a:p>
            <a:r>
              <a:rPr lang="en-US" sz="2400" dirty="0" smtClean="0">
                <a:solidFill>
                  <a:schemeClr val="bg1"/>
                </a:solidFill>
              </a:rPr>
              <a:t> slime, discolor water, and cause undesirable odors and tastes.</a:t>
            </a:r>
            <a:endParaRPr lang="en-US" sz="24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1730</TotalTime>
  <Words>7343</Words>
  <Application>Microsoft Office PowerPoint</Application>
  <PresentationFormat>On-screen Show (4:3)</PresentationFormat>
  <Paragraphs>706</Paragraphs>
  <Slides>62</Slides>
  <Notes>0</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Theme2</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metro</dc:creator>
  <cp:lastModifiedBy>metro</cp:lastModifiedBy>
  <cp:revision>125</cp:revision>
  <dcterms:created xsi:type="dcterms:W3CDTF">2020-11-09T08:33:49Z</dcterms:created>
  <dcterms:modified xsi:type="dcterms:W3CDTF">2020-12-19T06:17:53Z</dcterms:modified>
</cp:coreProperties>
</file>